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9" r:id="rId4"/>
    <p:sldId id="3319" r:id="rId5"/>
    <p:sldId id="3320" r:id="rId6"/>
    <p:sldId id="266" r:id="rId7"/>
    <p:sldId id="267" r:id="rId8"/>
    <p:sldId id="258" r:id="rId9"/>
    <p:sldId id="269" r:id="rId10"/>
    <p:sldId id="3325" r:id="rId11"/>
    <p:sldId id="3328" r:id="rId12"/>
    <p:sldId id="3323" r:id="rId13"/>
    <p:sldId id="268" r:id="rId14"/>
    <p:sldId id="260" r:id="rId15"/>
    <p:sldId id="3369" r:id="rId16"/>
    <p:sldId id="3370" r:id="rId17"/>
    <p:sldId id="3354" r:id="rId18"/>
    <p:sldId id="3393" r:id="rId19"/>
    <p:sldId id="3356" r:id="rId20"/>
    <p:sldId id="3357" r:id="rId21"/>
    <p:sldId id="3358" r:id="rId22"/>
    <p:sldId id="3371" r:id="rId23"/>
    <p:sldId id="3372" r:id="rId24"/>
    <p:sldId id="3394" r:id="rId25"/>
    <p:sldId id="3395" r:id="rId26"/>
    <p:sldId id="3396" r:id="rId27"/>
    <p:sldId id="3397" r:id="rId28"/>
    <p:sldId id="3359" r:id="rId29"/>
    <p:sldId id="261" r:id="rId30"/>
    <p:sldId id="262" r:id="rId31"/>
    <p:sldId id="3379" r:id="rId32"/>
    <p:sldId id="3380" r:id="rId33"/>
    <p:sldId id="347" r:id="rId34"/>
    <p:sldId id="348" r:id="rId35"/>
    <p:sldId id="3387" r:id="rId36"/>
    <p:sldId id="3388" r:id="rId37"/>
    <p:sldId id="3389" r:id="rId38"/>
    <p:sldId id="3391" r:id="rId39"/>
    <p:sldId id="282" r:id="rId40"/>
    <p:sldId id="3390" r:id="rId41"/>
    <p:sldId id="271" r:id="rId42"/>
    <p:sldId id="3376" r:id="rId43"/>
    <p:sldId id="270" r:id="rId44"/>
    <p:sldId id="3392" r:id="rId45"/>
    <p:sldId id="293" r:id="rId46"/>
    <p:sldId id="264"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uHM8nbI9PwXku2NIPmsYZKWs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341"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8AC2-4E67-444E-817D-4123E7324CC0}"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3A2A846-E445-46B6-B6FC-19A236957127}">
      <dgm:prSet phldrT="[Text]" custT="1"/>
      <dgm:spPr/>
      <dgm:t>
        <a:bodyPr/>
        <a:lstStyle/>
        <a:p>
          <a:r>
            <a:rPr lang="en-GB" sz="3200" b="1" noProof="0" dirty="0"/>
            <a:t>Adults</a:t>
          </a:r>
        </a:p>
      </dgm:t>
    </dgm:pt>
    <dgm:pt modelId="{CCCB8E0D-954A-4634-A815-559DFA5376C8}" type="parTrans" cxnId="{75F8A146-5F5B-436B-93C2-3305676DAF06}">
      <dgm:prSet/>
      <dgm:spPr/>
      <dgm:t>
        <a:bodyPr/>
        <a:lstStyle/>
        <a:p>
          <a:endParaRPr lang="en-GB"/>
        </a:p>
      </dgm:t>
    </dgm:pt>
    <dgm:pt modelId="{88CAF1BB-F491-4EFC-ABB8-726C6B0EC9E0}" type="sibTrans" cxnId="{75F8A146-5F5B-436B-93C2-3305676DAF06}">
      <dgm:prSet/>
      <dgm:spPr/>
      <dgm:t>
        <a:bodyPr/>
        <a:lstStyle/>
        <a:p>
          <a:endParaRPr lang="en-GB"/>
        </a:p>
      </dgm:t>
    </dgm:pt>
    <dgm:pt modelId="{96936289-1CFC-44AF-A6EE-FE7D024A064F}">
      <dgm:prSet phldrT="[Text]"/>
      <dgm:spPr/>
      <dgm:t>
        <a:bodyPr/>
        <a:lstStyle/>
        <a:p>
          <a:pPr>
            <a:buFont typeface="Arial" panose="020B0604020202020204" pitchFamily="34" charset="0"/>
            <a:buChar char="•"/>
          </a:pPr>
          <a:r>
            <a:rPr lang="en-GB" noProof="0" dirty="0">
              <a:effectLst/>
            </a:rPr>
            <a:t>unexplained bruising and other injuries</a:t>
          </a:r>
          <a:endParaRPr lang="en-GB" noProof="0" dirty="0"/>
        </a:p>
      </dgm:t>
    </dgm:pt>
    <dgm:pt modelId="{CA4B6A6D-D1CE-4E97-87C2-8E3CB94A2AF0}" type="parTrans" cxnId="{DE55A227-448D-41CA-8B9A-30044C5902EC}">
      <dgm:prSet/>
      <dgm:spPr/>
      <dgm:t>
        <a:bodyPr/>
        <a:lstStyle/>
        <a:p>
          <a:endParaRPr lang="en-GB"/>
        </a:p>
      </dgm:t>
    </dgm:pt>
    <dgm:pt modelId="{2C294D61-FE3B-428C-901B-EBD10B4AD81A}" type="sibTrans" cxnId="{DE55A227-448D-41CA-8B9A-30044C5902EC}">
      <dgm:prSet/>
      <dgm:spPr/>
      <dgm:t>
        <a:bodyPr/>
        <a:lstStyle/>
        <a:p>
          <a:endParaRPr lang="en-GB"/>
        </a:p>
      </dgm:t>
    </dgm:pt>
    <dgm:pt modelId="{AA158E03-0AAF-4F6A-90BA-77859E635A5C}">
      <dgm:prSet phldrT="[Text]"/>
      <dgm:spPr/>
      <dgm:t>
        <a:bodyPr/>
        <a:lstStyle/>
        <a:p>
          <a:pPr>
            <a:buFont typeface="Arial" panose="020B0604020202020204" pitchFamily="34" charset="0"/>
            <a:buChar char="•"/>
          </a:pPr>
          <a:r>
            <a:rPr lang="en-GB" noProof="0">
              <a:effectLst/>
            </a:rPr>
            <a:t>miscarriages and other pregnancy complications</a:t>
          </a:r>
          <a:endParaRPr lang="en-GB" noProof="0" dirty="0"/>
        </a:p>
      </dgm:t>
    </dgm:pt>
    <dgm:pt modelId="{A0093706-9A3C-41C9-993F-8B451E9BC1A3}" type="parTrans" cxnId="{B60FA49F-72DD-49C7-B02A-D9C196C99CF7}">
      <dgm:prSet/>
      <dgm:spPr/>
      <dgm:t>
        <a:bodyPr/>
        <a:lstStyle/>
        <a:p>
          <a:endParaRPr lang="en-GB"/>
        </a:p>
      </dgm:t>
    </dgm:pt>
    <dgm:pt modelId="{700C279A-2DF3-4D09-9253-BFEE67C0A62C}" type="sibTrans" cxnId="{B60FA49F-72DD-49C7-B02A-D9C196C99CF7}">
      <dgm:prSet/>
      <dgm:spPr/>
      <dgm:t>
        <a:bodyPr/>
        <a:lstStyle/>
        <a:p>
          <a:endParaRPr lang="en-GB"/>
        </a:p>
      </dgm:t>
    </dgm:pt>
    <dgm:pt modelId="{B1C037AC-3003-4B5C-894E-A8467583496F}">
      <dgm:prSet phldrT="[Text]"/>
      <dgm:spPr>
        <a:solidFill>
          <a:schemeClr val="accent3">
            <a:lumMod val="60000"/>
            <a:lumOff val="40000"/>
          </a:schemeClr>
        </a:solidFill>
      </dgm:spPr>
      <dgm:t>
        <a:bodyPr/>
        <a:lstStyle/>
        <a:p>
          <a:pPr>
            <a:buFont typeface="Arial" panose="020B0604020202020204" pitchFamily="34" charset="0"/>
            <a:buChar char="•"/>
          </a:pPr>
          <a:r>
            <a:rPr lang="en-GB" noProof="0">
              <a:effectLst/>
            </a:rPr>
            <a:t>chronic conditions including headaches, pain and aches in muscles, joints and back</a:t>
          </a:r>
          <a:endParaRPr lang="en-GB" noProof="0" dirty="0"/>
        </a:p>
      </dgm:t>
    </dgm:pt>
    <dgm:pt modelId="{DC272DC6-439A-47FA-B092-24CDD8E3AFFB}" type="parTrans" cxnId="{6DB245A9-D733-4AA2-B7F2-BB79FC4C6823}">
      <dgm:prSet/>
      <dgm:spPr/>
      <dgm:t>
        <a:bodyPr/>
        <a:lstStyle/>
        <a:p>
          <a:endParaRPr lang="en-GB"/>
        </a:p>
      </dgm:t>
    </dgm:pt>
    <dgm:pt modelId="{2E6E36FC-0146-4A56-8B67-B02A865B8ABD}" type="sibTrans" cxnId="{6DB245A9-D733-4AA2-B7F2-BB79FC4C6823}">
      <dgm:prSet/>
      <dgm:spPr/>
      <dgm:t>
        <a:bodyPr/>
        <a:lstStyle/>
        <a:p>
          <a:endParaRPr lang="en-GB"/>
        </a:p>
      </dgm:t>
    </dgm:pt>
    <dgm:pt modelId="{701D9F16-43B4-454D-83D2-91FEACC2ACA7}">
      <dgm:prSet phldrT="[Text]"/>
      <dgm:spPr/>
      <dgm:t>
        <a:bodyPr/>
        <a:lstStyle/>
        <a:p>
          <a:pPr>
            <a:buFont typeface="Arial" panose="020B0604020202020204" pitchFamily="34" charset="0"/>
            <a:buChar char="•"/>
          </a:pPr>
          <a:r>
            <a:rPr lang="en-GB" noProof="0">
              <a:effectLst/>
            </a:rPr>
            <a:t>sexually transmitted infection and other gynaecological problems</a:t>
          </a:r>
          <a:endParaRPr lang="en-GB" noProof="0" dirty="0"/>
        </a:p>
      </dgm:t>
    </dgm:pt>
    <dgm:pt modelId="{37E3DF65-4403-48F3-BBB5-AF4ABF0BB91C}" type="parTrans" cxnId="{8EDBF415-11F0-4E0C-B44A-329726DBD56F}">
      <dgm:prSet/>
      <dgm:spPr/>
      <dgm:t>
        <a:bodyPr/>
        <a:lstStyle/>
        <a:p>
          <a:endParaRPr lang="en-GB"/>
        </a:p>
      </dgm:t>
    </dgm:pt>
    <dgm:pt modelId="{2E8A1083-4146-4B5C-BF0B-21B01C72DB5D}" type="sibTrans" cxnId="{8EDBF415-11F0-4E0C-B44A-329726DBD56F}">
      <dgm:prSet/>
      <dgm:spPr/>
      <dgm:t>
        <a:bodyPr/>
        <a:lstStyle/>
        <a:p>
          <a:endParaRPr lang="en-GB"/>
        </a:p>
      </dgm:t>
    </dgm:pt>
    <dgm:pt modelId="{D43E631A-FEE7-447B-9F4C-E78EE956744C}" type="pres">
      <dgm:prSet presAssocID="{B52E8AC2-4E67-444E-817D-4123E7324CC0}" presName="diagram" presStyleCnt="0">
        <dgm:presLayoutVars>
          <dgm:chMax val="1"/>
          <dgm:dir/>
          <dgm:animLvl val="ctr"/>
          <dgm:resizeHandles val="exact"/>
        </dgm:presLayoutVars>
      </dgm:prSet>
      <dgm:spPr/>
    </dgm:pt>
    <dgm:pt modelId="{89596593-9FAB-42D1-9A58-50ADDCEE9BC7}" type="pres">
      <dgm:prSet presAssocID="{B52E8AC2-4E67-444E-817D-4123E7324CC0}" presName="matrix" presStyleCnt="0"/>
      <dgm:spPr/>
    </dgm:pt>
    <dgm:pt modelId="{EA9F0266-895B-4F38-AAD2-B3EDB1E7E025}" type="pres">
      <dgm:prSet presAssocID="{B52E8AC2-4E67-444E-817D-4123E7324CC0}" presName="tile1" presStyleLbl="node1" presStyleIdx="0" presStyleCnt="4"/>
      <dgm:spPr/>
    </dgm:pt>
    <dgm:pt modelId="{F1FD105B-CA26-4708-B60C-CF8245321BA0}" type="pres">
      <dgm:prSet presAssocID="{B52E8AC2-4E67-444E-817D-4123E7324CC0}" presName="tile1text" presStyleLbl="node1" presStyleIdx="0" presStyleCnt="4">
        <dgm:presLayoutVars>
          <dgm:chMax val="0"/>
          <dgm:chPref val="0"/>
          <dgm:bulletEnabled val="1"/>
        </dgm:presLayoutVars>
      </dgm:prSet>
      <dgm:spPr/>
    </dgm:pt>
    <dgm:pt modelId="{769AF39E-0C1D-4657-B373-A57F930FEBA5}" type="pres">
      <dgm:prSet presAssocID="{B52E8AC2-4E67-444E-817D-4123E7324CC0}" presName="tile2" presStyleLbl="node1" presStyleIdx="1" presStyleCnt="4"/>
      <dgm:spPr/>
    </dgm:pt>
    <dgm:pt modelId="{3F6CE687-15E0-4D0D-9A71-B9564EAA3649}" type="pres">
      <dgm:prSet presAssocID="{B52E8AC2-4E67-444E-817D-4123E7324CC0}" presName="tile2text" presStyleLbl="node1" presStyleIdx="1" presStyleCnt="4">
        <dgm:presLayoutVars>
          <dgm:chMax val="0"/>
          <dgm:chPref val="0"/>
          <dgm:bulletEnabled val="1"/>
        </dgm:presLayoutVars>
      </dgm:prSet>
      <dgm:spPr/>
    </dgm:pt>
    <dgm:pt modelId="{4750AD06-EA98-457D-892C-F15C65F742D1}" type="pres">
      <dgm:prSet presAssocID="{B52E8AC2-4E67-444E-817D-4123E7324CC0}" presName="tile3" presStyleLbl="node1" presStyleIdx="2" presStyleCnt="4"/>
      <dgm:spPr/>
    </dgm:pt>
    <dgm:pt modelId="{2E7E3580-D9A6-4138-AC24-71E926A5FCFA}" type="pres">
      <dgm:prSet presAssocID="{B52E8AC2-4E67-444E-817D-4123E7324CC0}" presName="tile3text" presStyleLbl="node1" presStyleIdx="2" presStyleCnt="4">
        <dgm:presLayoutVars>
          <dgm:chMax val="0"/>
          <dgm:chPref val="0"/>
          <dgm:bulletEnabled val="1"/>
        </dgm:presLayoutVars>
      </dgm:prSet>
      <dgm:spPr/>
    </dgm:pt>
    <dgm:pt modelId="{55DC8402-01A5-4DC0-81FD-57BA06579CB9}" type="pres">
      <dgm:prSet presAssocID="{B52E8AC2-4E67-444E-817D-4123E7324CC0}" presName="tile4" presStyleLbl="node1" presStyleIdx="3" presStyleCnt="4"/>
      <dgm:spPr/>
    </dgm:pt>
    <dgm:pt modelId="{7354BA78-A4E6-4141-9C4D-49FFB4953B35}" type="pres">
      <dgm:prSet presAssocID="{B52E8AC2-4E67-444E-817D-4123E7324CC0}" presName="tile4text" presStyleLbl="node1" presStyleIdx="3" presStyleCnt="4">
        <dgm:presLayoutVars>
          <dgm:chMax val="0"/>
          <dgm:chPref val="0"/>
          <dgm:bulletEnabled val="1"/>
        </dgm:presLayoutVars>
      </dgm:prSet>
      <dgm:spPr/>
    </dgm:pt>
    <dgm:pt modelId="{36A23ECF-9C87-4CD1-8BE6-D94BADE616BA}" type="pres">
      <dgm:prSet presAssocID="{B52E8AC2-4E67-444E-817D-4123E7324CC0}" presName="centerTile" presStyleLbl="fgShp" presStyleIdx="0" presStyleCnt="1">
        <dgm:presLayoutVars>
          <dgm:chMax val="0"/>
          <dgm:chPref val="0"/>
        </dgm:presLayoutVars>
      </dgm:prSet>
      <dgm:spPr/>
    </dgm:pt>
  </dgm:ptLst>
  <dgm:cxnLst>
    <dgm:cxn modelId="{86392106-39C4-4F92-AA33-B1E8FEBCB53F}" type="presOf" srcId="{AA158E03-0AAF-4F6A-90BA-77859E635A5C}" destId="{769AF39E-0C1D-4657-B373-A57F930FEBA5}" srcOrd="0" destOrd="0" presId="urn:microsoft.com/office/officeart/2005/8/layout/matrix1"/>
    <dgm:cxn modelId="{CDBA8E11-0BB4-4C81-94BE-7C5BAA25943D}" type="presOf" srcId="{701D9F16-43B4-454D-83D2-91FEACC2ACA7}" destId="{55DC8402-01A5-4DC0-81FD-57BA06579CB9}" srcOrd="0" destOrd="0" presId="urn:microsoft.com/office/officeart/2005/8/layout/matrix1"/>
    <dgm:cxn modelId="{8EDBF415-11F0-4E0C-B44A-329726DBD56F}" srcId="{03A2A846-E445-46B6-B6FC-19A236957127}" destId="{701D9F16-43B4-454D-83D2-91FEACC2ACA7}" srcOrd="3" destOrd="0" parTransId="{37E3DF65-4403-48F3-BBB5-AF4ABF0BB91C}" sibTransId="{2E8A1083-4146-4B5C-BF0B-21B01C72DB5D}"/>
    <dgm:cxn modelId="{DE55A227-448D-41CA-8B9A-30044C5902EC}" srcId="{03A2A846-E445-46B6-B6FC-19A236957127}" destId="{96936289-1CFC-44AF-A6EE-FE7D024A064F}" srcOrd="0" destOrd="0" parTransId="{CA4B6A6D-D1CE-4E97-87C2-8E3CB94A2AF0}" sibTransId="{2C294D61-FE3B-428C-901B-EBD10B4AD81A}"/>
    <dgm:cxn modelId="{78DBE12C-E710-4644-87DC-EF92D8EEFD8C}" type="presOf" srcId="{03A2A846-E445-46B6-B6FC-19A236957127}" destId="{36A23ECF-9C87-4CD1-8BE6-D94BADE616BA}" srcOrd="0" destOrd="0" presId="urn:microsoft.com/office/officeart/2005/8/layout/matrix1"/>
    <dgm:cxn modelId="{C07C1932-F325-4098-AD31-6E42FBEFA12E}" type="presOf" srcId="{AA158E03-0AAF-4F6A-90BA-77859E635A5C}" destId="{3F6CE687-15E0-4D0D-9A71-B9564EAA3649}" srcOrd="1" destOrd="0" presId="urn:microsoft.com/office/officeart/2005/8/layout/matrix1"/>
    <dgm:cxn modelId="{E431725B-996B-473C-B354-4D9EF634CBCF}" type="presOf" srcId="{B1C037AC-3003-4B5C-894E-A8467583496F}" destId="{2E7E3580-D9A6-4138-AC24-71E926A5FCFA}" srcOrd="1" destOrd="0" presId="urn:microsoft.com/office/officeart/2005/8/layout/matrix1"/>
    <dgm:cxn modelId="{75F8A146-5F5B-436B-93C2-3305676DAF06}" srcId="{B52E8AC2-4E67-444E-817D-4123E7324CC0}" destId="{03A2A846-E445-46B6-B6FC-19A236957127}" srcOrd="0" destOrd="0" parTransId="{CCCB8E0D-954A-4634-A815-559DFA5376C8}" sibTransId="{88CAF1BB-F491-4EFC-ABB8-726C6B0EC9E0}"/>
    <dgm:cxn modelId="{D72A206C-9DB8-447F-B6B8-5791027551D7}" type="presOf" srcId="{96936289-1CFC-44AF-A6EE-FE7D024A064F}" destId="{EA9F0266-895B-4F38-AAD2-B3EDB1E7E025}" srcOrd="0" destOrd="0" presId="urn:microsoft.com/office/officeart/2005/8/layout/matrix1"/>
    <dgm:cxn modelId="{1D612A7B-0CB1-4AC3-8F79-FCFF3C10A2E8}" type="presOf" srcId="{96936289-1CFC-44AF-A6EE-FE7D024A064F}" destId="{F1FD105B-CA26-4708-B60C-CF8245321BA0}" srcOrd="1" destOrd="0" presId="urn:microsoft.com/office/officeart/2005/8/layout/matrix1"/>
    <dgm:cxn modelId="{B60FA49F-72DD-49C7-B02A-D9C196C99CF7}" srcId="{03A2A846-E445-46B6-B6FC-19A236957127}" destId="{AA158E03-0AAF-4F6A-90BA-77859E635A5C}" srcOrd="1" destOrd="0" parTransId="{A0093706-9A3C-41C9-993F-8B451E9BC1A3}" sibTransId="{700C279A-2DF3-4D09-9253-BFEE67C0A62C}"/>
    <dgm:cxn modelId="{6DB245A9-D733-4AA2-B7F2-BB79FC4C6823}" srcId="{03A2A846-E445-46B6-B6FC-19A236957127}" destId="{B1C037AC-3003-4B5C-894E-A8467583496F}" srcOrd="2" destOrd="0" parTransId="{DC272DC6-439A-47FA-B092-24CDD8E3AFFB}" sibTransId="{2E6E36FC-0146-4A56-8B67-B02A865B8ABD}"/>
    <dgm:cxn modelId="{40B78AB8-5C07-4C31-A077-F25F24FBC31C}" type="presOf" srcId="{B1C037AC-3003-4B5C-894E-A8467583496F}" destId="{4750AD06-EA98-457D-892C-F15C65F742D1}" srcOrd="0" destOrd="0" presId="urn:microsoft.com/office/officeart/2005/8/layout/matrix1"/>
    <dgm:cxn modelId="{C64EFFD0-B027-473F-A32B-5DE8393D630F}" type="presOf" srcId="{701D9F16-43B4-454D-83D2-91FEACC2ACA7}" destId="{7354BA78-A4E6-4141-9C4D-49FFB4953B35}" srcOrd="1" destOrd="0" presId="urn:microsoft.com/office/officeart/2005/8/layout/matrix1"/>
    <dgm:cxn modelId="{BB4AB9F0-46E8-4B7A-878B-6B6A14C7B1DE}" type="presOf" srcId="{B52E8AC2-4E67-444E-817D-4123E7324CC0}" destId="{D43E631A-FEE7-447B-9F4C-E78EE956744C}" srcOrd="0" destOrd="0" presId="urn:microsoft.com/office/officeart/2005/8/layout/matrix1"/>
    <dgm:cxn modelId="{484FBBD9-C570-4C00-8739-99ACE35A69E2}" type="presParOf" srcId="{D43E631A-FEE7-447B-9F4C-E78EE956744C}" destId="{89596593-9FAB-42D1-9A58-50ADDCEE9BC7}" srcOrd="0" destOrd="0" presId="urn:microsoft.com/office/officeart/2005/8/layout/matrix1"/>
    <dgm:cxn modelId="{06DEE748-2D45-4D77-803F-90BB090148A5}" type="presParOf" srcId="{89596593-9FAB-42D1-9A58-50ADDCEE9BC7}" destId="{EA9F0266-895B-4F38-AAD2-B3EDB1E7E025}" srcOrd="0" destOrd="0" presId="urn:microsoft.com/office/officeart/2005/8/layout/matrix1"/>
    <dgm:cxn modelId="{2B3A9788-B465-43D6-8B89-C1D1D34FF5B3}" type="presParOf" srcId="{89596593-9FAB-42D1-9A58-50ADDCEE9BC7}" destId="{F1FD105B-CA26-4708-B60C-CF8245321BA0}" srcOrd="1" destOrd="0" presId="urn:microsoft.com/office/officeart/2005/8/layout/matrix1"/>
    <dgm:cxn modelId="{C2273311-F380-4867-ADAB-3C86D0BA82BA}" type="presParOf" srcId="{89596593-9FAB-42D1-9A58-50ADDCEE9BC7}" destId="{769AF39E-0C1D-4657-B373-A57F930FEBA5}" srcOrd="2" destOrd="0" presId="urn:microsoft.com/office/officeart/2005/8/layout/matrix1"/>
    <dgm:cxn modelId="{677D8307-F12B-4ADF-B0FD-054037BCD1BE}" type="presParOf" srcId="{89596593-9FAB-42D1-9A58-50ADDCEE9BC7}" destId="{3F6CE687-15E0-4D0D-9A71-B9564EAA3649}" srcOrd="3" destOrd="0" presId="urn:microsoft.com/office/officeart/2005/8/layout/matrix1"/>
    <dgm:cxn modelId="{DA1ACE26-13E7-4687-8078-CD1D4D3DD24C}" type="presParOf" srcId="{89596593-9FAB-42D1-9A58-50ADDCEE9BC7}" destId="{4750AD06-EA98-457D-892C-F15C65F742D1}" srcOrd="4" destOrd="0" presId="urn:microsoft.com/office/officeart/2005/8/layout/matrix1"/>
    <dgm:cxn modelId="{2D20C535-469E-448A-8D56-58357F8CBD6A}" type="presParOf" srcId="{89596593-9FAB-42D1-9A58-50ADDCEE9BC7}" destId="{2E7E3580-D9A6-4138-AC24-71E926A5FCFA}" srcOrd="5" destOrd="0" presId="urn:microsoft.com/office/officeart/2005/8/layout/matrix1"/>
    <dgm:cxn modelId="{8BDD80A9-5C5A-496F-81E9-5DF1406642C3}" type="presParOf" srcId="{89596593-9FAB-42D1-9A58-50ADDCEE9BC7}" destId="{55DC8402-01A5-4DC0-81FD-57BA06579CB9}" srcOrd="6" destOrd="0" presId="urn:microsoft.com/office/officeart/2005/8/layout/matrix1"/>
    <dgm:cxn modelId="{5696E229-3F75-4020-B805-383D36890D0F}" type="presParOf" srcId="{89596593-9FAB-42D1-9A58-50ADDCEE9BC7}" destId="{7354BA78-A4E6-4141-9C4D-49FFB4953B35}" srcOrd="7" destOrd="0" presId="urn:microsoft.com/office/officeart/2005/8/layout/matrix1"/>
    <dgm:cxn modelId="{423E48EB-4BE7-4F9F-9EF1-48AC4FD33B63}" type="presParOf" srcId="{D43E631A-FEE7-447B-9F4C-E78EE956744C}" destId="{36A23ECF-9C87-4CD1-8BE6-D94BADE616B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B8D80-5A4D-4034-9B5F-CE290EA981B5}"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9D7CE420-5563-4FF4-9844-6749A54DA575}">
      <dgm:prSet phldrT="[Text]"/>
      <dgm:spPr/>
      <dgm:t>
        <a:bodyPr/>
        <a:lstStyle/>
        <a:p>
          <a:r>
            <a:rPr lang="en-GB" b="1" noProof="0" dirty="0"/>
            <a:t>Adults</a:t>
          </a:r>
        </a:p>
      </dgm:t>
    </dgm:pt>
    <dgm:pt modelId="{C2D2E900-210F-4761-B817-C3FF72DE92A3}" type="parTrans" cxnId="{BB70D3B8-E997-4C0A-8074-A5238E1A1D5D}">
      <dgm:prSet/>
      <dgm:spPr/>
      <dgm:t>
        <a:bodyPr/>
        <a:lstStyle/>
        <a:p>
          <a:endParaRPr lang="en-GB"/>
        </a:p>
      </dgm:t>
    </dgm:pt>
    <dgm:pt modelId="{922AA556-5C66-42D3-B58E-86C65E2D5285}" type="sibTrans" cxnId="{BB70D3B8-E997-4C0A-8074-A5238E1A1D5D}">
      <dgm:prSet/>
      <dgm:spPr/>
      <dgm:t>
        <a:bodyPr/>
        <a:lstStyle/>
        <a:p>
          <a:endParaRPr lang="en-GB"/>
        </a:p>
      </dgm:t>
    </dgm:pt>
    <dgm:pt modelId="{25A5D9C9-D985-40C7-833E-4CB64033B34E}">
      <dgm:prSet phldrT="[Text]"/>
      <dgm:spPr/>
      <dgm:t>
        <a:bodyPr/>
        <a:lstStyle/>
        <a:p>
          <a:r>
            <a:rPr lang="en-GB" noProof="0">
              <a:effectLst/>
            </a:rPr>
            <a:t>emotional distress</a:t>
          </a:r>
          <a:endParaRPr lang="en-GB" noProof="0" dirty="0"/>
        </a:p>
      </dgm:t>
    </dgm:pt>
    <dgm:pt modelId="{7C7DDC06-10F7-48E7-81B7-C7E5C7C3D1B9}" type="parTrans" cxnId="{B44E8DA4-8F75-4351-BF79-BCAE60BCE61F}">
      <dgm:prSet/>
      <dgm:spPr/>
      <dgm:t>
        <a:bodyPr/>
        <a:lstStyle/>
        <a:p>
          <a:endParaRPr lang="en-GB"/>
        </a:p>
      </dgm:t>
    </dgm:pt>
    <dgm:pt modelId="{BCD2D46D-9C6F-4D9C-949E-8F03A37A010B}" type="sibTrans" cxnId="{B44E8DA4-8F75-4351-BF79-BCAE60BCE61F}">
      <dgm:prSet/>
      <dgm:spPr/>
      <dgm:t>
        <a:bodyPr/>
        <a:lstStyle/>
        <a:p>
          <a:endParaRPr lang="en-GB"/>
        </a:p>
      </dgm:t>
    </dgm:pt>
    <dgm:pt modelId="{FDC3DB12-3829-4FF6-8C05-E4FFC5B51D54}">
      <dgm:prSet phldrT="[Text]"/>
      <dgm:spPr/>
      <dgm:t>
        <a:bodyPr/>
        <a:lstStyle/>
        <a:p>
          <a:pPr>
            <a:buFont typeface="Arial" panose="020B0604020202020204" pitchFamily="34" charset="0"/>
            <a:buChar char="•"/>
          </a:pPr>
          <a:r>
            <a:rPr lang="en-GB" noProof="0">
              <a:effectLst/>
            </a:rPr>
            <a:t>sleeping and eating disorders</a:t>
          </a:r>
          <a:endParaRPr lang="en-GB" noProof="0" dirty="0"/>
        </a:p>
      </dgm:t>
    </dgm:pt>
    <dgm:pt modelId="{3C34C77F-DCD1-48CE-B7FC-5A1DA525899D}" type="parTrans" cxnId="{21435690-F07C-4630-A50E-6263F88BB1D7}">
      <dgm:prSet/>
      <dgm:spPr/>
      <dgm:t>
        <a:bodyPr/>
        <a:lstStyle/>
        <a:p>
          <a:endParaRPr lang="en-GB"/>
        </a:p>
      </dgm:t>
    </dgm:pt>
    <dgm:pt modelId="{E1018B83-2B3A-43D9-BC12-8A835983C1D1}" type="sibTrans" cxnId="{21435690-F07C-4630-A50E-6263F88BB1D7}">
      <dgm:prSet/>
      <dgm:spPr/>
      <dgm:t>
        <a:bodyPr/>
        <a:lstStyle/>
        <a:p>
          <a:endParaRPr lang="en-GB"/>
        </a:p>
      </dgm:t>
    </dgm:pt>
    <dgm:pt modelId="{7573C06A-244A-4DCC-9420-36850E1624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self-harm or suicide attempts</a:t>
          </a:r>
          <a:endParaRPr lang="en-GB" noProof="0" dirty="0"/>
        </a:p>
      </dgm:t>
    </dgm:pt>
    <dgm:pt modelId="{4D717A3A-6506-48A0-9E29-F628C70EE755}" type="parTrans" cxnId="{E3EECF4C-548D-4CE3-91D9-3D681DDC4D7E}">
      <dgm:prSet/>
      <dgm:spPr/>
      <dgm:t>
        <a:bodyPr/>
        <a:lstStyle/>
        <a:p>
          <a:endParaRPr lang="en-GB"/>
        </a:p>
      </dgm:t>
    </dgm:pt>
    <dgm:pt modelId="{1BAD6498-66D6-42A5-A707-FD192A525B65}" type="sibTrans" cxnId="{E3EECF4C-548D-4CE3-91D9-3D681DDC4D7E}">
      <dgm:prSet/>
      <dgm:spPr/>
      <dgm:t>
        <a:bodyPr/>
        <a:lstStyle/>
        <a:p>
          <a:endParaRPr lang="en-GB"/>
        </a:p>
      </dgm:t>
    </dgm:pt>
    <dgm:pt modelId="{D23F8906-4885-44F7-9366-ADAEAABAC011}">
      <dgm:prSet phldrT="[Text]"/>
      <dgm:spPr/>
      <dgm:t>
        <a:bodyPr/>
        <a:lstStyle/>
        <a:p>
          <a:pPr>
            <a:buFont typeface="Arial" panose="020B0604020202020204" pitchFamily="34" charset="0"/>
            <a:buChar char="•"/>
          </a:pPr>
          <a:r>
            <a:rPr lang="en-GB" noProof="0">
              <a:effectLst/>
            </a:rPr>
            <a:t>alcohol or drug abuse</a:t>
          </a:r>
          <a:endParaRPr lang="en-GB" noProof="0" dirty="0"/>
        </a:p>
      </dgm:t>
    </dgm:pt>
    <dgm:pt modelId="{86504AFE-4A81-4294-B565-14CA251F317B}" type="parTrans" cxnId="{9181E820-F6B7-4CE5-AAE7-96FB10B41A24}">
      <dgm:prSet/>
      <dgm:spPr/>
      <dgm:t>
        <a:bodyPr/>
        <a:lstStyle/>
        <a:p>
          <a:endParaRPr lang="en-GB"/>
        </a:p>
      </dgm:t>
    </dgm:pt>
    <dgm:pt modelId="{7490AABE-0C2F-42C0-84CD-C205C25BEBD0}" type="sibTrans" cxnId="{9181E820-F6B7-4CE5-AAE7-96FB10B41A24}">
      <dgm:prSet/>
      <dgm:spPr/>
      <dgm:t>
        <a:bodyPr/>
        <a:lstStyle/>
        <a:p>
          <a:endParaRPr lang="en-GB"/>
        </a:p>
      </dgm:t>
    </dgm:pt>
    <dgm:pt modelId="{CE984FDE-B50E-4545-A66C-905D868C4222}" type="pres">
      <dgm:prSet presAssocID="{EA9B8D80-5A4D-4034-9B5F-CE290EA981B5}" presName="diagram" presStyleCnt="0">
        <dgm:presLayoutVars>
          <dgm:chMax val="1"/>
          <dgm:dir/>
          <dgm:animLvl val="ctr"/>
          <dgm:resizeHandles val="exact"/>
        </dgm:presLayoutVars>
      </dgm:prSet>
      <dgm:spPr/>
    </dgm:pt>
    <dgm:pt modelId="{88B3B963-4029-437E-8860-C8706239CADD}" type="pres">
      <dgm:prSet presAssocID="{EA9B8D80-5A4D-4034-9B5F-CE290EA981B5}" presName="matrix" presStyleCnt="0"/>
      <dgm:spPr/>
    </dgm:pt>
    <dgm:pt modelId="{D5E1DD49-77E6-4801-A2F6-89F8D78DF234}" type="pres">
      <dgm:prSet presAssocID="{EA9B8D80-5A4D-4034-9B5F-CE290EA981B5}" presName="tile1" presStyleLbl="node1" presStyleIdx="0" presStyleCnt="4"/>
      <dgm:spPr/>
    </dgm:pt>
    <dgm:pt modelId="{5EB84180-398B-403A-A48C-D6F16D196C2D}" type="pres">
      <dgm:prSet presAssocID="{EA9B8D80-5A4D-4034-9B5F-CE290EA981B5}" presName="tile1text" presStyleLbl="node1" presStyleIdx="0" presStyleCnt="4">
        <dgm:presLayoutVars>
          <dgm:chMax val="0"/>
          <dgm:chPref val="0"/>
          <dgm:bulletEnabled val="1"/>
        </dgm:presLayoutVars>
      </dgm:prSet>
      <dgm:spPr/>
    </dgm:pt>
    <dgm:pt modelId="{52630794-5F2D-4EC3-BEDC-98AA54510AED}" type="pres">
      <dgm:prSet presAssocID="{EA9B8D80-5A4D-4034-9B5F-CE290EA981B5}" presName="tile2" presStyleLbl="node1" presStyleIdx="1" presStyleCnt="4"/>
      <dgm:spPr/>
    </dgm:pt>
    <dgm:pt modelId="{ABDA7868-0F4B-407E-8EF8-13F7EAD3DFBF}" type="pres">
      <dgm:prSet presAssocID="{EA9B8D80-5A4D-4034-9B5F-CE290EA981B5}" presName="tile2text" presStyleLbl="node1" presStyleIdx="1" presStyleCnt="4">
        <dgm:presLayoutVars>
          <dgm:chMax val="0"/>
          <dgm:chPref val="0"/>
          <dgm:bulletEnabled val="1"/>
        </dgm:presLayoutVars>
      </dgm:prSet>
      <dgm:spPr/>
    </dgm:pt>
    <dgm:pt modelId="{06B4C192-8F19-40A5-8D46-BB983C35CB19}" type="pres">
      <dgm:prSet presAssocID="{EA9B8D80-5A4D-4034-9B5F-CE290EA981B5}" presName="tile3" presStyleLbl="node1" presStyleIdx="2" presStyleCnt="4"/>
      <dgm:spPr/>
    </dgm:pt>
    <dgm:pt modelId="{C88D7505-59D0-40C8-BFD6-43F133C067E3}" type="pres">
      <dgm:prSet presAssocID="{EA9B8D80-5A4D-4034-9B5F-CE290EA981B5}" presName="tile3text" presStyleLbl="node1" presStyleIdx="2" presStyleCnt="4">
        <dgm:presLayoutVars>
          <dgm:chMax val="0"/>
          <dgm:chPref val="0"/>
          <dgm:bulletEnabled val="1"/>
        </dgm:presLayoutVars>
      </dgm:prSet>
      <dgm:spPr/>
    </dgm:pt>
    <dgm:pt modelId="{13320CB4-031A-41B4-90CE-C9BF53CCEA39}" type="pres">
      <dgm:prSet presAssocID="{EA9B8D80-5A4D-4034-9B5F-CE290EA981B5}" presName="tile4" presStyleLbl="node1" presStyleIdx="3" presStyleCnt="4"/>
      <dgm:spPr/>
    </dgm:pt>
    <dgm:pt modelId="{4D3CADE8-1A7C-4B75-BF08-12D57133595F}" type="pres">
      <dgm:prSet presAssocID="{EA9B8D80-5A4D-4034-9B5F-CE290EA981B5}" presName="tile4text" presStyleLbl="node1" presStyleIdx="3" presStyleCnt="4">
        <dgm:presLayoutVars>
          <dgm:chMax val="0"/>
          <dgm:chPref val="0"/>
          <dgm:bulletEnabled val="1"/>
        </dgm:presLayoutVars>
      </dgm:prSet>
      <dgm:spPr/>
    </dgm:pt>
    <dgm:pt modelId="{5AA871A4-A746-437A-A600-230A9EE0788E}" type="pres">
      <dgm:prSet presAssocID="{EA9B8D80-5A4D-4034-9B5F-CE290EA981B5}" presName="centerTile" presStyleLbl="fgShp" presStyleIdx="0" presStyleCnt="1">
        <dgm:presLayoutVars>
          <dgm:chMax val="0"/>
          <dgm:chPref val="0"/>
        </dgm:presLayoutVars>
      </dgm:prSet>
      <dgm:spPr/>
    </dgm:pt>
  </dgm:ptLst>
  <dgm:cxnLst>
    <dgm:cxn modelId="{F5278611-576F-45B8-A4CF-5EEF40396C1D}" type="presOf" srcId="{7573C06A-244A-4DCC-9420-36850E162495}" destId="{C88D7505-59D0-40C8-BFD6-43F133C067E3}" srcOrd="1" destOrd="0" presId="urn:microsoft.com/office/officeart/2005/8/layout/matrix1"/>
    <dgm:cxn modelId="{9181E820-F6B7-4CE5-AAE7-96FB10B41A24}" srcId="{9D7CE420-5563-4FF4-9844-6749A54DA575}" destId="{D23F8906-4885-44F7-9366-ADAEAABAC011}" srcOrd="3" destOrd="0" parTransId="{86504AFE-4A81-4294-B565-14CA251F317B}" sibTransId="{7490AABE-0C2F-42C0-84CD-C205C25BEBD0}"/>
    <dgm:cxn modelId="{A707966A-CE73-4201-819C-B250EE307F4F}" type="presOf" srcId="{25A5D9C9-D985-40C7-833E-4CB64033B34E}" destId="{5EB84180-398B-403A-A48C-D6F16D196C2D}" srcOrd="1" destOrd="0" presId="urn:microsoft.com/office/officeart/2005/8/layout/matrix1"/>
    <dgm:cxn modelId="{E3EECF4C-548D-4CE3-91D9-3D681DDC4D7E}" srcId="{9D7CE420-5563-4FF4-9844-6749A54DA575}" destId="{7573C06A-244A-4DCC-9420-36850E162495}" srcOrd="2" destOrd="0" parTransId="{4D717A3A-6506-48A0-9E29-F628C70EE755}" sibTransId="{1BAD6498-66D6-42A5-A707-FD192A525B65}"/>
    <dgm:cxn modelId="{759FE576-057B-4E12-AF07-37C33C99D677}" type="presOf" srcId="{D23F8906-4885-44F7-9366-ADAEAABAC011}" destId="{13320CB4-031A-41B4-90CE-C9BF53CCEA39}" srcOrd="0" destOrd="0" presId="urn:microsoft.com/office/officeart/2005/8/layout/matrix1"/>
    <dgm:cxn modelId="{1B5D4090-15B7-4415-AA7C-1CD762B46938}" type="presOf" srcId="{FDC3DB12-3829-4FF6-8C05-E4FFC5B51D54}" destId="{52630794-5F2D-4EC3-BEDC-98AA54510AED}" srcOrd="0" destOrd="0" presId="urn:microsoft.com/office/officeart/2005/8/layout/matrix1"/>
    <dgm:cxn modelId="{21435690-F07C-4630-A50E-6263F88BB1D7}" srcId="{9D7CE420-5563-4FF4-9844-6749A54DA575}" destId="{FDC3DB12-3829-4FF6-8C05-E4FFC5B51D54}" srcOrd="1" destOrd="0" parTransId="{3C34C77F-DCD1-48CE-B7FC-5A1DA525899D}" sibTransId="{E1018B83-2B3A-43D9-BC12-8A835983C1D1}"/>
    <dgm:cxn modelId="{B44E8DA4-8F75-4351-BF79-BCAE60BCE61F}" srcId="{9D7CE420-5563-4FF4-9844-6749A54DA575}" destId="{25A5D9C9-D985-40C7-833E-4CB64033B34E}" srcOrd="0" destOrd="0" parTransId="{7C7DDC06-10F7-48E7-81B7-C7E5C7C3D1B9}" sibTransId="{BCD2D46D-9C6F-4D9C-949E-8F03A37A010B}"/>
    <dgm:cxn modelId="{866F1DA5-FE00-4857-A785-417E624A2885}" type="presOf" srcId="{FDC3DB12-3829-4FF6-8C05-E4FFC5B51D54}" destId="{ABDA7868-0F4B-407E-8EF8-13F7EAD3DFBF}" srcOrd="1" destOrd="0" presId="urn:microsoft.com/office/officeart/2005/8/layout/matrix1"/>
    <dgm:cxn modelId="{DBDC7EA7-F63A-4B18-A791-DCCC1574B425}" type="presOf" srcId="{7573C06A-244A-4DCC-9420-36850E162495}" destId="{06B4C192-8F19-40A5-8D46-BB983C35CB19}" srcOrd="0" destOrd="0" presId="urn:microsoft.com/office/officeart/2005/8/layout/matrix1"/>
    <dgm:cxn modelId="{BB70D3B8-E997-4C0A-8074-A5238E1A1D5D}" srcId="{EA9B8D80-5A4D-4034-9B5F-CE290EA981B5}" destId="{9D7CE420-5563-4FF4-9844-6749A54DA575}" srcOrd="0" destOrd="0" parTransId="{C2D2E900-210F-4761-B817-C3FF72DE92A3}" sibTransId="{922AA556-5C66-42D3-B58E-86C65E2D5285}"/>
    <dgm:cxn modelId="{D44B94DC-AB41-415A-ACB4-35316604EFCF}" type="presOf" srcId="{D23F8906-4885-44F7-9366-ADAEAABAC011}" destId="{4D3CADE8-1A7C-4B75-BF08-12D57133595F}" srcOrd="1" destOrd="0" presId="urn:microsoft.com/office/officeart/2005/8/layout/matrix1"/>
    <dgm:cxn modelId="{356C91E4-A55F-496A-9706-11B1192D8056}" type="presOf" srcId="{EA9B8D80-5A4D-4034-9B5F-CE290EA981B5}" destId="{CE984FDE-B50E-4545-A66C-905D868C4222}" srcOrd="0" destOrd="0" presId="urn:microsoft.com/office/officeart/2005/8/layout/matrix1"/>
    <dgm:cxn modelId="{9B7105E6-6D99-416C-9A7E-0302EC7E538F}" type="presOf" srcId="{25A5D9C9-D985-40C7-833E-4CB64033B34E}" destId="{D5E1DD49-77E6-4801-A2F6-89F8D78DF234}" srcOrd="0" destOrd="0" presId="urn:microsoft.com/office/officeart/2005/8/layout/matrix1"/>
    <dgm:cxn modelId="{C7A393EA-56E6-431E-9C83-A10C27B741E6}" type="presOf" srcId="{9D7CE420-5563-4FF4-9844-6749A54DA575}" destId="{5AA871A4-A746-437A-A600-230A9EE0788E}" srcOrd="0" destOrd="0" presId="urn:microsoft.com/office/officeart/2005/8/layout/matrix1"/>
    <dgm:cxn modelId="{A52A1880-1D87-4803-BCDF-D874DC2C89F8}" type="presParOf" srcId="{CE984FDE-B50E-4545-A66C-905D868C4222}" destId="{88B3B963-4029-437E-8860-C8706239CADD}" srcOrd="0" destOrd="0" presId="urn:microsoft.com/office/officeart/2005/8/layout/matrix1"/>
    <dgm:cxn modelId="{5448F58C-BDB9-4E37-A144-6C724FD9E6A5}" type="presParOf" srcId="{88B3B963-4029-437E-8860-C8706239CADD}" destId="{D5E1DD49-77E6-4801-A2F6-89F8D78DF234}" srcOrd="0" destOrd="0" presId="urn:microsoft.com/office/officeart/2005/8/layout/matrix1"/>
    <dgm:cxn modelId="{50A0B8BF-AE5C-4A94-887E-BAA9D9EAA96F}" type="presParOf" srcId="{88B3B963-4029-437E-8860-C8706239CADD}" destId="{5EB84180-398B-403A-A48C-D6F16D196C2D}" srcOrd="1" destOrd="0" presId="urn:microsoft.com/office/officeart/2005/8/layout/matrix1"/>
    <dgm:cxn modelId="{08F40049-B356-420F-951E-084678B3630F}" type="presParOf" srcId="{88B3B963-4029-437E-8860-C8706239CADD}" destId="{52630794-5F2D-4EC3-BEDC-98AA54510AED}" srcOrd="2" destOrd="0" presId="urn:microsoft.com/office/officeart/2005/8/layout/matrix1"/>
    <dgm:cxn modelId="{0FC03967-21A3-4C43-AF24-8C97B7D047BC}" type="presParOf" srcId="{88B3B963-4029-437E-8860-C8706239CADD}" destId="{ABDA7868-0F4B-407E-8EF8-13F7EAD3DFBF}" srcOrd="3" destOrd="0" presId="urn:microsoft.com/office/officeart/2005/8/layout/matrix1"/>
    <dgm:cxn modelId="{B319E69E-1CFD-496F-9D73-24F597881682}" type="presParOf" srcId="{88B3B963-4029-437E-8860-C8706239CADD}" destId="{06B4C192-8F19-40A5-8D46-BB983C35CB19}" srcOrd="4" destOrd="0" presId="urn:microsoft.com/office/officeart/2005/8/layout/matrix1"/>
    <dgm:cxn modelId="{CB786C32-A794-46C1-9EB5-A5A01BE7A6B9}" type="presParOf" srcId="{88B3B963-4029-437E-8860-C8706239CADD}" destId="{C88D7505-59D0-40C8-BFD6-43F133C067E3}" srcOrd="5" destOrd="0" presId="urn:microsoft.com/office/officeart/2005/8/layout/matrix1"/>
    <dgm:cxn modelId="{19031CFA-B4DC-4A2B-89D5-72AE161AD7FA}" type="presParOf" srcId="{88B3B963-4029-437E-8860-C8706239CADD}" destId="{13320CB4-031A-41B4-90CE-C9BF53CCEA39}" srcOrd="6" destOrd="0" presId="urn:microsoft.com/office/officeart/2005/8/layout/matrix1"/>
    <dgm:cxn modelId="{E261B98C-1386-48A0-9D33-D8695345C2D0}" type="presParOf" srcId="{88B3B963-4029-437E-8860-C8706239CADD}" destId="{4D3CADE8-1A7C-4B75-BF08-12D57133595F}" srcOrd="7" destOrd="0" presId="urn:microsoft.com/office/officeart/2005/8/layout/matrix1"/>
    <dgm:cxn modelId="{DF6ED8E5-3EBD-4424-A192-D1A5F1564B39}" type="presParOf" srcId="{CE984FDE-B50E-4545-A66C-905D868C4222}" destId="{5AA871A4-A746-437A-A600-230A9EE0788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27109-DFE5-4852-8103-B2F2924AC30F}"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A61073C-E1D5-455A-A38F-9FA14E4A7558}">
      <dgm:prSet phldrT="[Text]"/>
      <dgm:spPr/>
      <dgm:t>
        <a:bodyPr/>
        <a:lstStyle/>
        <a:p>
          <a:r>
            <a:rPr lang="en-GB" b="1" noProof="0" dirty="0"/>
            <a:t>Children</a:t>
          </a:r>
        </a:p>
      </dgm:t>
    </dgm:pt>
    <dgm:pt modelId="{5677A5C8-0341-4ADC-88F3-0543E3C380D3}" type="parTrans" cxnId="{95372FF5-F743-44EC-B982-3869AC8C8D29}">
      <dgm:prSet/>
      <dgm:spPr/>
      <dgm:t>
        <a:bodyPr/>
        <a:lstStyle/>
        <a:p>
          <a:endParaRPr lang="en-GB"/>
        </a:p>
      </dgm:t>
    </dgm:pt>
    <dgm:pt modelId="{280887CE-B77F-4950-BF7C-10DCA4B606B6}" type="sibTrans" cxnId="{95372FF5-F743-44EC-B982-3869AC8C8D29}">
      <dgm:prSet/>
      <dgm:spPr/>
      <dgm:t>
        <a:bodyPr/>
        <a:lstStyle/>
        <a:p>
          <a:endParaRPr lang="en-GB"/>
        </a:p>
      </dgm:t>
    </dgm:pt>
    <dgm:pt modelId="{4B417699-E002-4C82-A89F-D1000EB68F2F}">
      <dgm:prSet phldrT="[Text]"/>
      <dgm:spPr/>
      <dgm:t>
        <a:bodyPr/>
        <a:lstStyle/>
        <a:p>
          <a:pPr>
            <a:buFont typeface="Arial" panose="020B0604020202020204" pitchFamily="34" charset="0"/>
            <a:buChar char="•"/>
          </a:pPr>
          <a:r>
            <a:rPr lang="en-GB" noProof="0">
              <a:effectLst/>
            </a:rPr>
            <a:t>difficulty sleeping</a:t>
          </a:r>
          <a:endParaRPr lang="en-GB" noProof="0" dirty="0"/>
        </a:p>
      </dgm:t>
    </dgm:pt>
    <dgm:pt modelId="{6D148EF6-9315-46BC-B572-8A3E7B340511}" type="parTrans" cxnId="{93155340-0918-413D-BB1B-0229783C661B}">
      <dgm:prSet/>
      <dgm:spPr/>
      <dgm:t>
        <a:bodyPr/>
        <a:lstStyle/>
        <a:p>
          <a:endParaRPr lang="en-GB"/>
        </a:p>
      </dgm:t>
    </dgm:pt>
    <dgm:pt modelId="{946A7AC5-559F-450F-91E9-704FE7A33326}" type="sibTrans" cxnId="{93155340-0918-413D-BB1B-0229783C661B}">
      <dgm:prSet/>
      <dgm:spPr/>
      <dgm:t>
        <a:bodyPr/>
        <a:lstStyle/>
        <a:p>
          <a:endParaRPr lang="en-GB"/>
        </a:p>
      </dgm:t>
    </dgm:pt>
    <dgm:pt modelId="{4A4B5A54-A736-47C0-B8E5-1384DED5B8D9}">
      <dgm:prSet phldrT="[Text]"/>
      <dgm:spPr/>
      <dgm:t>
        <a:bodyPr/>
        <a:lstStyle/>
        <a:p>
          <a:pPr>
            <a:buFont typeface="Arial" panose="020B0604020202020204" pitchFamily="34" charset="0"/>
            <a:buChar char="•"/>
          </a:pPr>
          <a:r>
            <a:rPr lang="en-GB" noProof="0" dirty="0">
              <a:effectLst/>
            </a:rPr>
            <a:t>physical complaints</a:t>
          </a:r>
          <a:endParaRPr lang="en-GB" noProof="0" dirty="0"/>
        </a:p>
      </dgm:t>
    </dgm:pt>
    <dgm:pt modelId="{FB724061-13CA-4F0B-A5E2-814BED6D0FF8}" type="parTrans" cxnId="{C51A1AFF-A086-4F7B-827A-EEFAFF27E1D9}">
      <dgm:prSet/>
      <dgm:spPr/>
      <dgm:t>
        <a:bodyPr/>
        <a:lstStyle/>
        <a:p>
          <a:endParaRPr lang="en-GB"/>
        </a:p>
      </dgm:t>
    </dgm:pt>
    <dgm:pt modelId="{29F253ED-A93F-4B72-A2B8-1B838AFEA6E2}" type="sibTrans" cxnId="{C51A1AFF-A086-4F7B-827A-EEFAFF27E1D9}">
      <dgm:prSet/>
      <dgm:spPr/>
      <dgm:t>
        <a:bodyPr/>
        <a:lstStyle/>
        <a:p>
          <a:endParaRPr lang="en-GB"/>
        </a:p>
      </dgm:t>
    </dgm:pt>
    <dgm:pt modelId="{B83C1FA0-D829-4920-AC98-58F8A135C98F}">
      <dgm:prSet phldrT="[Text]"/>
      <dgm:spPr/>
      <dgm:t>
        <a:bodyPr/>
        <a:lstStyle/>
        <a:p>
          <a:pPr>
            <a:buFont typeface="Arial" panose="020B0604020202020204" pitchFamily="34" charset="0"/>
            <a:buChar char="•"/>
          </a:pPr>
          <a:r>
            <a:rPr lang="en-GB" noProof="0">
              <a:effectLst/>
            </a:rPr>
            <a:t>eating disorders</a:t>
          </a:r>
          <a:endParaRPr lang="en-GB" noProof="0" dirty="0"/>
        </a:p>
      </dgm:t>
    </dgm:pt>
    <dgm:pt modelId="{D267A3E3-7DBB-49D5-8BDD-9464F1A0A34E}" type="parTrans" cxnId="{BA3C58BF-EB5F-44F2-ACEF-2C591755FD47}">
      <dgm:prSet/>
      <dgm:spPr/>
      <dgm:t>
        <a:bodyPr/>
        <a:lstStyle/>
        <a:p>
          <a:endParaRPr lang="en-GB"/>
        </a:p>
      </dgm:t>
    </dgm:pt>
    <dgm:pt modelId="{E863ED5F-D2A7-4838-BF0D-1F0AD65CEAFC}" type="sibTrans" cxnId="{BA3C58BF-EB5F-44F2-ACEF-2C591755FD47}">
      <dgm:prSet/>
      <dgm:spPr/>
      <dgm:t>
        <a:bodyPr/>
        <a:lstStyle/>
        <a:p>
          <a:endParaRPr lang="en-GB"/>
        </a:p>
      </dgm:t>
    </dgm:pt>
    <dgm:pt modelId="{642645B7-6471-460E-8686-441E784F0461}">
      <dgm:prSet/>
      <dgm:spPr>
        <a:solidFill>
          <a:schemeClr val="accent3">
            <a:lumMod val="60000"/>
            <a:lumOff val="40000"/>
          </a:schemeClr>
        </a:solidFill>
      </dgm:spPr>
      <dgm:t>
        <a:bodyPr/>
        <a:lstStyle/>
        <a:p>
          <a:r>
            <a:rPr lang="en-GB" noProof="0" dirty="0">
              <a:effectLst/>
            </a:rPr>
            <a:t>slow weight gain (in infants) </a:t>
          </a:r>
        </a:p>
      </dgm:t>
    </dgm:pt>
    <dgm:pt modelId="{078E6E40-EB47-484E-A36B-CC2EA9489960}" type="parTrans" cxnId="{3F72890E-EC91-44C1-9ACA-A76982ECF410}">
      <dgm:prSet/>
      <dgm:spPr/>
      <dgm:t>
        <a:bodyPr/>
        <a:lstStyle/>
        <a:p>
          <a:endParaRPr lang="en-GB"/>
        </a:p>
      </dgm:t>
    </dgm:pt>
    <dgm:pt modelId="{178D1CC0-5412-49DF-BDE8-850504D863CD}" type="sibTrans" cxnId="{3F72890E-EC91-44C1-9ACA-A76982ECF410}">
      <dgm:prSet/>
      <dgm:spPr/>
      <dgm:t>
        <a:bodyPr/>
        <a:lstStyle/>
        <a:p>
          <a:endParaRPr lang="en-GB"/>
        </a:p>
      </dgm:t>
    </dgm:pt>
    <dgm:pt modelId="{8DD857F5-95CA-4F33-90BF-67B5AE2A2C20}" type="pres">
      <dgm:prSet presAssocID="{51727109-DFE5-4852-8103-B2F2924AC30F}" presName="diagram" presStyleCnt="0">
        <dgm:presLayoutVars>
          <dgm:chMax val="1"/>
          <dgm:dir/>
          <dgm:animLvl val="ctr"/>
          <dgm:resizeHandles val="exact"/>
        </dgm:presLayoutVars>
      </dgm:prSet>
      <dgm:spPr/>
    </dgm:pt>
    <dgm:pt modelId="{09E95101-C40F-4BAC-A723-355724B1676D}" type="pres">
      <dgm:prSet presAssocID="{51727109-DFE5-4852-8103-B2F2924AC30F}" presName="matrix" presStyleCnt="0"/>
      <dgm:spPr/>
    </dgm:pt>
    <dgm:pt modelId="{E40C0189-E979-4156-9986-84AB24A977C4}" type="pres">
      <dgm:prSet presAssocID="{51727109-DFE5-4852-8103-B2F2924AC30F}" presName="tile1" presStyleLbl="node1" presStyleIdx="0" presStyleCnt="4"/>
      <dgm:spPr/>
    </dgm:pt>
    <dgm:pt modelId="{21DBB583-7528-4193-98F1-FC30F08AACD9}" type="pres">
      <dgm:prSet presAssocID="{51727109-DFE5-4852-8103-B2F2924AC30F}" presName="tile1text" presStyleLbl="node1" presStyleIdx="0" presStyleCnt="4">
        <dgm:presLayoutVars>
          <dgm:chMax val="0"/>
          <dgm:chPref val="0"/>
          <dgm:bulletEnabled val="1"/>
        </dgm:presLayoutVars>
      </dgm:prSet>
      <dgm:spPr/>
    </dgm:pt>
    <dgm:pt modelId="{2E52F4D2-3AD7-48AA-874F-ECE9A306C6F8}" type="pres">
      <dgm:prSet presAssocID="{51727109-DFE5-4852-8103-B2F2924AC30F}" presName="tile2" presStyleLbl="node1" presStyleIdx="1" presStyleCnt="4"/>
      <dgm:spPr/>
    </dgm:pt>
    <dgm:pt modelId="{C03A20F9-22E9-4193-AA93-411F5D9B3409}" type="pres">
      <dgm:prSet presAssocID="{51727109-DFE5-4852-8103-B2F2924AC30F}" presName="tile2text" presStyleLbl="node1" presStyleIdx="1" presStyleCnt="4">
        <dgm:presLayoutVars>
          <dgm:chMax val="0"/>
          <dgm:chPref val="0"/>
          <dgm:bulletEnabled val="1"/>
        </dgm:presLayoutVars>
      </dgm:prSet>
      <dgm:spPr/>
    </dgm:pt>
    <dgm:pt modelId="{0947E5B1-B6AB-4223-9B39-9C1FBDD1D22E}" type="pres">
      <dgm:prSet presAssocID="{51727109-DFE5-4852-8103-B2F2924AC30F}" presName="tile3" presStyleLbl="node1" presStyleIdx="2" presStyleCnt="4"/>
      <dgm:spPr/>
    </dgm:pt>
    <dgm:pt modelId="{37437B7C-B063-4C97-9A1C-CF5033146315}" type="pres">
      <dgm:prSet presAssocID="{51727109-DFE5-4852-8103-B2F2924AC30F}" presName="tile3text" presStyleLbl="node1" presStyleIdx="2" presStyleCnt="4">
        <dgm:presLayoutVars>
          <dgm:chMax val="0"/>
          <dgm:chPref val="0"/>
          <dgm:bulletEnabled val="1"/>
        </dgm:presLayoutVars>
      </dgm:prSet>
      <dgm:spPr/>
    </dgm:pt>
    <dgm:pt modelId="{1CDE857E-47F8-47F9-BB1E-270F658237B9}" type="pres">
      <dgm:prSet presAssocID="{51727109-DFE5-4852-8103-B2F2924AC30F}" presName="tile4" presStyleLbl="node1" presStyleIdx="3" presStyleCnt="4"/>
      <dgm:spPr/>
    </dgm:pt>
    <dgm:pt modelId="{B3D5BDFE-C91A-41A6-86CF-CD2D54508FB0}" type="pres">
      <dgm:prSet presAssocID="{51727109-DFE5-4852-8103-B2F2924AC30F}" presName="tile4text" presStyleLbl="node1" presStyleIdx="3" presStyleCnt="4">
        <dgm:presLayoutVars>
          <dgm:chMax val="0"/>
          <dgm:chPref val="0"/>
          <dgm:bulletEnabled val="1"/>
        </dgm:presLayoutVars>
      </dgm:prSet>
      <dgm:spPr/>
    </dgm:pt>
    <dgm:pt modelId="{9FC7112E-0FED-4C26-8C85-6C52505421F4}" type="pres">
      <dgm:prSet presAssocID="{51727109-DFE5-4852-8103-B2F2924AC30F}" presName="centerTile" presStyleLbl="fgShp" presStyleIdx="0" presStyleCnt="1">
        <dgm:presLayoutVars>
          <dgm:chMax val="0"/>
          <dgm:chPref val="0"/>
        </dgm:presLayoutVars>
      </dgm:prSet>
      <dgm:spPr/>
    </dgm:pt>
  </dgm:ptLst>
  <dgm:cxnLst>
    <dgm:cxn modelId="{3F72890E-EC91-44C1-9ACA-A76982ECF410}" srcId="{0A61073C-E1D5-455A-A38F-9FA14E4A7558}" destId="{642645B7-6471-460E-8686-441E784F0461}" srcOrd="2" destOrd="0" parTransId="{078E6E40-EB47-484E-A36B-CC2EA9489960}" sibTransId="{178D1CC0-5412-49DF-BDE8-850504D863CD}"/>
    <dgm:cxn modelId="{6330FC19-06C9-4567-85DC-7C1876576E81}" type="presOf" srcId="{B83C1FA0-D829-4920-AC98-58F8A135C98F}" destId="{B3D5BDFE-C91A-41A6-86CF-CD2D54508FB0}" srcOrd="1" destOrd="0" presId="urn:microsoft.com/office/officeart/2005/8/layout/matrix1"/>
    <dgm:cxn modelId="{8491141C-DCF3-4DDF-8138-D2805CE5E11F}" type="presOf" srcId="{4A4B5A54-A736-47C0-B8E5-1384DED5B8D9}" destId="{2E52F4D2-3AD7-48AA-874F-ECE9A306C6F8}" srcOrd="0" destOrd="0" presId="urn:microsoft.com/office/officeart/2005/8/layout/matrix1"/>
    <dgm:cxn modelId="{74CBF12C-5466-47C1-B646-F02362F86C8D}" type="presOf" srcId="{642645B7-6471-460E-8686-441E784F0461}" destId="{0947E5B1-B6AB-4223-9B39-9C1FBDD1D22E}" srcOrd="0" destOrd="0" presId="urn:microsoft.com/office/officeart/2005/8/layout/matrix1"/>
    <dgm:cxn modelId="{93155340-0918-413D-BB1B-0229783C661B}" srcId="{0A61073C-E1D5-455A-A38F-9FA14E4A7558}" destId="{4B417699-E002-4C82-A89F-D1000EB68F2F}" srcOrd="0" destOrd="0" parTransId="{6D148EF6-9315-46BC-B572-8A3E7B340511}" sibTransId="{946A7AC5-559F-450F-91E9-704FE7A33326}"/>
    <dgm:cxn modelId="{FF11D65C-D3B0-4C7F-B934-F4BED15D34F0}" type="presOf" srcId="{4B417699-E002-4C82-A89F-D1000EB68F2F}" destId="{21DBB583-7528-4193-98F1-FC30F08AACD9}" srcOrd="1" destOrd="0" presId="urn:microsoft.com/office/officeart/2005/8/layout/matrix1"/>
    <dgm:cxn modelId="{00E66A43-1CF4-48B0-AFE4-5DC3DFB436F3}" type="presOf" srcId="{B83C1FA0-D829-4920-AC98-58F8A135C98F}" destId="{1CDE857E-47F8-47F9-BB1E-270F658237B9}" srcOrd="0" destOrd="0" presId="urn:microsoft.com/office/officeart/2005/8/layout/matrix1"/>
    <dgm:cxn modelId="{8507BB51-8B4E-43D4-8E91-32E121DA932F}" type="presOf" srcId="{4A4B5A54-A736-47C0-B8E5-1384DED5B8D9}" destId="{C03A20F9-22E9-4193-AA93-411F5D9B3409}" srcOrd="1" destOrd="0" presId="urn:microsoft.com/office/officeart/2005/8/layout/matrix1"/>
    <dgm:cxn modelId="{42A6D377-81E6-4FDE-A956-29D8284279E0}" type="presOf" srcId="{0A61073C-E1D5-455A-A38F-9FA14E4A7558}" destId="{9FC7112E-0FED-4C26-8C85-6C52505421F4}" srcOrd="0" destOrd="0" presId="urn:microsoft.com/office/officeart/2005/8/layout/matrix1"/>
    <dgm:cxn modelId="{CBB59B8C-45DE-443B-AAD9-5C016964EDD2}" type="presOf" srcId="{51727109-DFE5-4852-8103-B2F2924AC30F}" destId="{8DD857F5-95CA-4F33-90BF-67B5AE2A2C20}" srcOrd="0" destOrd="0" presId="urn:microsoft.com/office/officeart/2005/8/layout/matrix1"/>
    <dgm:cxn modelId="{58B19795-4E94-4110-89F4-93D854BF843F}" type="presOf" srcId="{4B417699-E002-4C82-A89F-D1000EB68F2F}" destId="{E40C0189-E979-4156-9986-84AB24A977C4}" srcOrd="0" destOrd="0" presId="urn:microsoft.com/office/officeart/2005/8/layout/matrix1"/>
    <dgm:cxn modelId="{BA3C58BF-EB5F-44F2-ACEF-2C591755FD47}" srcId="{0A61073C-E1D5-455A-A38F-9FA14E4A7558}" destId="{B83C1FA0-D829-4920-AC98-58F8A135C98F}" srcOrd="3" destOrd="0" parTransId="{D267A3E3-7DBB-49D5-8BDD-9464F1A0A34E}" sibTransId="{E863ED5F-D2A7-4838-BF0D-1F0AD65CEAFC}"/>
    <dgm:cxn modelId="{754931EC-BD6F-409B-B68D-8719B6EFC494}" type="presOf" srcId="{642645B7-6471-460E-8686-441E784F0461}" destId="{37437B7C-B063-4C97-9A1C-CF5033146315}" srcOrd="1" destOrd="0" presId="urn:microsoft.com/office/officeart/2005/8/layout/matrix1"/>
    <dgm:cxn modelId="{95372FF5-F743-44EC-B982-3869AC8C8D29}" srcId="{51727109-DFE5-4852-8103-B2F2924AC30F}" destId="{0A61073C-E1D5-455A-A38F-9FA14E4A7558}" srcOrd="0" destOrd="0" parTransId="{5677A5C8-0341-4ADC-88F3-0543E3C380D3}" sibTransId="{280887CE-B77F-4950-BF7C-10DCA4B606B6}"/>
    <dgm:cxn modelId="{C51A1AFF-A086-4F7B-827A-EEFAFF27E1D9}" srcId="{0A61073C-E1D5-455A-A38F-9FA14E4A7558}" destId="{4A4B5A54-A736-47C0-B8E5-1384DED5B8D9}" srcOrd="1" destOrd="0" parTransId="{FB724061-13CA-4F0B-A5E2-814BED6D0FF8}" sibTransId="{29F253ED-A93F-4B72-A2B8-1B838AFEA6E2}"/>
    <dgm:cxn modelId="{004974DC-A623-4174-93BE-E22BB3B77A3D}" type="presParOf" srcId="{8DD857F5-95CA-4F33-90BF-67B5AE2A2C20}" destId="{09E95101-C40F-4BAC-A723-355724B1676D}" srcOrd="0" destOrd="0" presId="urn:microsoft.com/office/officeart/2005/8/layout/matrix1"/>
    <dgm:cxn modelId="{8E5B8DED-B7E4-4ADF-9742-D32217F55431}" type="presParOf" srcId="{09E95101-C40F-4BAC-A723-355724B1676D}" destId="{E40C0189-E979-4156-9986-84AB24A977C4}" srcOrd="0" destOrd="0" presId="urn:microsoft.com/office/officeart/2005/8/layout/matrix1"/>
    <dgm:cxn modelId="{3D1AB8C4-CBA0-4965-A37F-05C3E5211D39}" type="presParOf" srcId="{09E95101-C40F-4BAC-A723-355724B1676D}" destId="{21DBB583-7528-4193-98F1-FC30F08AACD9}" srcOrd="1" destOrd="0" presId="urn:microsoft.com/office/officeart/2005/8/layout/matrix1"/>
    <dgm:cxn modelId="{E0CD9645-9897-43F1-AFF8-DE97705BE97B}" type="presParOf" srcId="{09E95101-C40F-4BAC-A723-355724B1676D}" destId="{2E52F4D2-3AD7-48AA-874F-ECE9A306C6F8}" srcOrd="2" destOrd="0" presId="urn:microsoft.com/office/officeart/2005/8/layout/matrix1"/>
    <dgm:cxn modelId="{443D906F-F386-4FD5-B0B3-6DAF76C9496D}" type="presParOf" srcId="{09E95101-C40F-4BAC-A723-355724B1676D}" destId="{C03A20F9-22E9-4193-AA93-411F5D9B3409}" srcOrd="3" destOrd="0" presId="urn:microsoft.com/office/officeart/2005/8/layout/matrix1"/>
    <dgm:cxn modelId="{2C7FD64A-8955-4912-9C55-49C7ACE44B60}" type="presParOf" srcId="{09E95101-C40F-4BAC-A723-355724B1676D}" destId="{0947E5B1-B6AB-4223-9B39-9C1FBDD1D22E}" srcOrd="4" destOrd="0" presId="urn:microsoft.com/office/officeart/2005/8/layout/matrix1"/>
    <dgm:cxn modelId="{92FBC0AB-4F3F-44AD-B89B-6719A58F69F1}" type="presParOf" srcId="{09E95101-C40F-4BAC-A723-355724B1676D}" destId="{37437B7C-B063-4C97-9A1C-CF5033146315}" srcOrd="5" destOrd="0" presId="urn:microsoft.com/office/officeart/2005/8/layout/matrix1"/>
    <dgm:cxn modelId="{3CB5E09E-C0EA-45A2-B994-51A9C4F0A03D}" type="presParOf" srcId="{09E95101-C40F-4BAC-A723-355724B1676D}" destId="{1CDE857E-47F8-47F9-BB1E-270F658237B9}" srcOrd="6" destOrd="0" presId="urn:microsoft.com/office/officeart/2005/8/layout/matrix1"/>
    <dgm:cxn modelId="{8A0B40CE-68BB-4FB2-9E04-017D376D84C6}" type="presParOf" srcId="{09E95101-C40F-4BAC-A723-355724B1676D}" destId="{B3D5BDFE-C91A-41A6-86CF-CD2D54508FB0}" srcOrd="7" destOrd="0" presId="urn:microsoft.com/office/officeart/2005/8/layout/matrix1"/>
    <dgm:cxn modelId="{A249C613-7C82-4E49-A53F-3D88F6233AC0}" type="presParOf" srcId="{8DD857F5-95CA-4F33-90BF-67B5AE2A2C20}" destId="{9FC7112E-0FED-4C26-8C85-6C52505421F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0DFF2-318E-4E0F-9D1D-E1706A3100C8}"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A06CE057-6615-4E0A-8CBB-994C7CE76885}">
      <dgm:prSet phldrT="[Text]"/>
      <dgm:spPr/>
      <dgm:t>
        <a:bodyPr/>
        <a:lstStyle/>
        <a:p>
          <a:r>
            <a:rPr lang="en-GB" b="1" noProof="0" dirty="0"/>
            <a:t>Children</a:t>
          </a:r>
        </a:p>
      </dgm:t>
    </dgm:pt>
    <dgm:pt modelId="{0EEEE298-BBD9-479A-BEFC-D10170DD98F5}" type="parTrans" cxnId="{3208959F-7522-4D6D-99AB-C4D103ECCCEC}">
      <dgm:prSet/>
      <dgm:spPr/>
      <dgm:t>
        <a:bodyPr/>
        <a:lstStyle/>
        <a:p>
          <a:endParaRPr lang="en-GB"/>
        </a:p>
      </dgm:t>
    </dgm:pt>
    <dgm:pt modelId="{130F6B58-31E0-4FC0-B97F-5D5D87329717}" type="sibTrans" cxnId="{3208959F-7522-4D6D-99AB-C4D103ECCCEC}">
      <dgm:prSet/>
      <dgm:spPr/>
      <dgm:t>
        <a:bodyPr/>
        <a:lstStyle/>
        <a:p>
          <a:endParaRPr lang="en-GB"/>
        </a:p>
      </dgm:t>
    </dgm:pt>
    <dgm:pt modelId="{CEE24A12-8106-487A-BE3F-70E4DC520EC9}">
      <dgm:prSet phldrT="[Text]"/>
      <dgm:spPr/>
      <dgm:t>
        <a:bodyPr/>
        <a:lstStyle/>
        <a:p>
          <a:pPr>
            <a:buFont typeface="Arial" panose="020B0604020202020204" pitchFamily="34" charset="0"/>
            <a:buChar char="•"/>
          </a:pPr>
          <a:r>
            <a:rPr lang="en-GB" noProof="0">
              <a:effectLst/>
            </a:rPr>
            <a:t>aggressive behaviour and language</a:t>
          </a:r>
          <a:endParaRPr lang="en-GB" noProof="0" dirty="0"/>
        </a:p>
      </dgm:t>
    </dgm:pt>
    <dgm:pt modelId="{5587E3A5-0EE9-4D26-AF73-8D019999C38E}" type="parTrans" cxnId="{5A80D126-782A-4C64-816E-F0D350399046}">
      <dgm:prSet/>
      <dgm:spPr/>
      <dgm:t>
        <a:bodyPr/>
        <a:lstStyle/>
        <a:p>
          <a:endParaRPr lang="en-GB"/>
        </a:p>
      </dgm:t>
    </dgm:pt>
    <dgm:pt modelId="{C4536F6C-FEB2-4B16-943A-E7500B064D7D}" type="sibTrans" cxnId="{5A80D126-782A-4C64-816E-F0D350399046}">
      <dgm:prSet/>
      <dgm:spPr/>
      <dgm:t>
        <a:bodyPr/>
        <a:lstStyle/>
        <a:p>
          <a:endParaRPr lang="en-GB"/>
        </a:p>
      </dgm:t>
    </dgm:pt>
    <dgm:pt modelId="{C077A18D-152A-4888-8E2C-DB3324F47CED}">
      <dgm:prSet phldrT="[Text]"/>
      <dgm:spPr/>
      <dgm:t>
        <a:bodyPr/>
        <a:lstStyle/>
        <a:p>
          <a:r>
            <a:rPr lang="en-GB" noProof="0">
              <a:effectLst/>
            </a:rPr>
            <a:t>bedwetting</a:t>
          </a:r>
          <a:endParaRPr lang="en-GB" noProof="0" dirty="0"/>
        </a:p>
      </dgm:t>
    </dgm:pt>
    <dgm:pt modelId="{2CAA1865-2888-44DE-A49A-B458A99058A9}" type="parTrans" cxnId="{F21FD50F-A9E8-4E3C-A9E9-2D42664F964F}">
      <dgm:prSet/>
      <dgm:spPr/>
      <dgm:t>
        <a:bodyPr/>
        <a:lstStyle/>
        <a:p>
          <a:endParaRPr lang="en-GB"/>
        </a:p>
      </dgm:t>
    </dgm:pt>
    <dgm:pt modelId="{EB7328B9-B396-43BE-BF85-7676F3DB3FAE}" type="sibTrans" cxnId="{F21FD50F-A9E8-4E3C-A9E9-2D42664F964F}">
      <dgm:prSet/>
      <dgm:spPr/>
      <dgm:t>
        <a:bodyPr/>
        <a:lstStyle/>
        <a:p>
          <a:endParaRPr lang="en-GB"/>
        </a:p>
      </dgm:t>
    </dgm:pt>
    <dgm:pt modelId="{761D95A1-D76B-4EA5-BFF8-46AF05574F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restlessness and problems with concentration</a:t>
          </a:r>
          <a:endParaRPr lang="en-GB" noProof="0" dirty="0"/>
        </a:p>
      </dgm:t>
    </dgm:pt>
    <dgm:pt modelId="{192B0AC1-0528-4989-BBD8-EB3D1A758A6E}" type="parTrans" cxnId="{DF987F98-73D3-4285-A999-AC9CD42FE331}">
      <dgm:prSet/>
      <dgm:spPr/>
      <dgm:t>
        <a:bodyPr/>
        <a:lstStyle/>
        <a:p>
          <a:endParaRPr lang="en-GB"/>
        </a:p>
      </dgm:t>
    </dgm:pt>
    <dgm:pt modelId="{4DFA829B-EDA0-4EC9-A786-3CC3FB81EECE}" type="sibTrans" cxnId="{DF987F98-73D3-4285-A999-AC9CD42FE331}">
      <dgm:prSet/>
      <dgm:spPr/>
      <dgm:t>
        <a:bodyPr/>
        <a:lstStyle/>
        <a:p>
          <a:endParaRPr lang="en-GB"/>
        </a:p>
      </dgm:t>
    </dgm:pt>
    <dgm:pt modelId="{F4C77109-BE09-401A-B0AA-51E36E819651}">
      <dgm:prSet phldrT="[Text]"/>
      <dgm:spPr/>
      <dgm:t>
        <a:bodyPr/>
        <a:lstStyle/>
        <a:p>
          <a:pPr>
            <a:buFont typeface="Arial" panose="020B0604020202020204" pitchFamily="34" charset="0"/>
            <a:buChar char="•"/>
          </a:pPr>
          <a:r>
            <a:rPr lang="en-GB" noProof="0">
              <a:effectLst/>
            </a:rPr>
            <a:t>noticeable decline in school performance</a:t>
          </a:r>
          <a:endParaRPr lang="en-GB" noProof="0" dirty="0"/>
        </a:p>
      </dgm:t>
    </dgm:pt>
    <dgm:pt modelId="{13CC03ED-790F-4920-AA6D-80D6F411DA22}" type="parTrans" cxnId="{020019B5-0463-4FC7-9FFB-B0481A526034}">
      <dgm:prSet/>
      <dgm:spPr/>
      <dgm:t>
        <a:bodyPr/>
        <a:lstStyle/>
        <a:p>
          <a:endParaRPr lang="en-GB"/>
        </a:p>
      </dgm:t>
    </dgm:pt>
    <dgm:pt modelId="{87CD1CB0-6124-4114-9399-39D937982F19}" type="sibTrans" cxnId="{020019B5-0463-4FC7-9FFB-B0481A526034}">
      <dgm:prSet/>
      <dgm:spPr/>
      <dgm:t>
        <a:bodyPr/>
        <a:lstStyle/>
        <a:p>
          <a:endParaRPr lang="en-GB"/>
        </a:p>
      </dgm:t>
    </dgm:pt>
    <dgm:pt modelId="{666C4822-C34E-49BA-9DC6-D1F9728AD405}" type="pres">
      <dgm:prSet presAssocID="{3BF0DFF2-318E-4E0F-9D1D-E1706A3100C8}" presName="diagram" presStyleCnt="0">
        <dgm:presLayoutVars>
          <dgm:chMax val="1"/>
          <dgm:dir/>
          <dgm:animLvl val="ctr"/>
          <dgm:resizeHandles val="exact"/>
        </dgm:presLayoutVars>
      </dgm:prSet>
      <dgm:spPr/>
    </dgm:pt>
    <dgm:pt modelId="{26AFA2CB-C85C-4ECB-A4DA-CC668CEB1FE8}" type="pres">
      <dgm:prSet presAssocID="{3BF0DFF2-318E-4E0F-9D1D-E1706A3100C8}" presName="matrix" presStyleCnt="0"/>
      <dgm:spPr/>
    </dgm:pt>
    <dgm:pt modelId="{C188D4E8-C620-46EE-B02C-7980B9820014}" type="pres">
      <dgm:prSet presAssocID="{3BF0DFF2-318E-4E0F-9D1D-E1706A3100C8}" presName="tile1" presStyleLbl="node1" presStyleIdx="0" presStyleCnt="4"/>
      <dgm:spPr/>
    </dgm:pt>
    <dgm:pt modelId="{A0C08E2B-A5A1-42B8-BA9B-CF5FD841632C}" type="pres">
      <dgm:prSet presAssocID="{3BF0DFF2-318E-4E0F-9D1D-E1706A3100C8}" presName="tile1text" presStyleLbl="node1" presStyleIdx="0" presStyleCnt="4">
        <dgm:presLayoutVars>
          <dgm:chMax val="0"/>
          <dgm:chPref val="0"/>
          <dgm:bulletEnabled val="1"/>
        </dgm:presLayoutVars>
      </dgm:prSet>
      <dgm:spPr/>
    </dgm:pt>
    <dgm:pt modelId="{B8ACFE88-4457-4064-BA1F-675E63F3FF88}" type="pres">
      <dgm:prSet presAssocID="{3BF0DFF2-318E-4E0F-9D1D-E1706A3100C8}" presName="tile2" presStyleLbl="node1" presStyleIdx="1" presStyleCnt="4" custLinFactNeighborX="1370"/>
      <dgm:spPr/>
    </dgm:pt>
    <dgm:pt modelId="{3DEED7F4-72B7-4AA7-96B9-2728C5043F99}" type="pres">
      <dgm:prSet presAssocID="{3BF0DFF2-318E-4E0F-9D1D-E1706A3100C8}" presName="tile2text" presStyleLbl="node1" presStyleIdx="1" presStyleCnt="4">
        <dgm:presLayoutVars>
          <dgm:chMax val="0"/>
          <dgm:chPref val="0"/>
          <dgm:bulletEnabled val="1"/>
        </dgm:presLayoutVars>
      </dgm:prSet>
      <dgm:spPr/>
    </dgm:pt>
    <dgm:pt modelId="{F26A4AD3-6945-4404-B0E5-2D755B1B42AD}" type="pres">
      <dgm:prSet presAssocID="{3BF0DFF2-318E-4E0F-9D1D-E1706A3100C8}" presName="tile3" presStyleLbl="node1" presStyleIdx="2" presStyleCnt="4" custLinFactNeighborX="1370" custLinFactNeighborY="8328"/>
      <dgm:spPr/>
    </dgm:pt>
    <dgm:pt modelId="{233789E0-4303-4FE5-B90F-AEE317F5E76A}" type="pres">
      <dgm:prSet presAssocID="{3BF0DFF2-318E-4E0F-9D1D-E1706A3100C8}" presName="tile3text" presStyleLbl="node1" presStyleIdx="2" presStyleCnt="4">
        <dgm:presLayoutVars>
          <dgm:chMax val="0"/>
          <dgm:chPref val="0"/>
          <dgm:bulletEnabled val="1"/>
        </dgm:presLayoutVars>
      </dgm:prSet>
      <dgm:spPr/>
    </dgm:pt>
    <dgm:pt modelId="{CABD8BD4-2D02-492C-B396-3CB103069A58}" type="pres">
      <dgm:prSet presAssocID="{3BF0DFF2-318E-4E0F-9D1D-E1706A3100C8}" presName="tile4" presStyleLbl="node1" presStyleIdx="3" presStyleCnt="4"/>
      <dgm:spPr/>
    </dgm:pt>
    <dgm:pt modelId="{A0DF045C-891D-4832-B10B-D2BDB32E37FD}" type="pres">
      <dgm:prSet presAssocID="{3BF0DFF2-318E-4E0F-9D1D-E1706A3100C8}" presName="tile4text" presStyleLbl="node1" presStyleIdx="3" presStyleCnt="4">
        <dgm:presLayoutVars>
          <dgm:chMax val="0"/>
          <dgm:chPref val="0"/>
          <dgm:bulletEnabled val="1"/>
        </dgm:presLayoutVars>
      </dgm:prSet>
      <dgm:spPr/>
    </dgm:pt>
    <dgm:pt modelId="{30624D29-FFBA-42CE-9BCC-C2A54CF23B70}" type="pres">
      <dgm:prSet presAssocID="{3BF0DFF2-318E-4E0F-9D1D-E1706A3100C8}" presName="centerTile" presStyleLbl="fgShp" presStyleIdx="0" presStyleCnt="1">
        <dgm:presLayoutVars>
          <dgm:chMax val="0"/>
          <dgm:chPref val="0"/>
        </dgm:presLayoutVars>
      </dgm:prSet>
      <dgm:spPr/>
    </dgm:pt>
  </dgm:ptLst>
  <dgm:cxnLst>
    <dgm:cxn modelId="{8177870C-3451-4C40-B7D3-7F52E23721E6}" type="presOf" srcId="{F4C77109-BE09-401A-B0AA-51E36E819651}" destId="{A0DF045C-891D-4832-B10B-D2BDB32E37FD}" srcOrd="1" destOrd="0" presId="urn:microsoft.com/office/officeart/2005/8/layout/matrix1"/>
    <dgm:cxn modelId="{F21FD50F-A9E8-4E3C-A9E9-2D42664F964F}" srcId="{A06CE057-6615-4E0A-8CBB-994C7CE76885}" destId="{C077A18D-152A-4888-8E2C-DB3324F47CED}" srcOrd="1" destOrd="0" parTransId="{2CAA1865-2888-44DE-A49A-B458A99058A9}" sibTransId="{EB7328B9-B396-43BE-BF85-7676F3DB3FAE}"/>
    <dgm:cxn modelId="{7085FB11-37E4-40C3-BD63-50B5D675343C}" type="presOf" srcId="{761D95A1-D76B-4EA5-BFF8-46AF05574F95}" destId="{233789E0-4303-4FE5-B90F-AEE317F5E76A}" srcOrd="1" destOrd="0" presId="urn:microsoft.com/office/officeart/2005/8/layout/matrix1"/>
    <dgm:cxn modelId="{0E1A7716-1005-467B-9761-86CD99BB27E5}" type="presOf" srcId="{C077A18D-152A-4888-8E2C-DB3324F47CED}" destId="{3DEED7F4-72B7-4AA7-96B9-2728C5043F99}" srcOrd="1" destOrd="0" presId="urn:microsoft.com/office/officeart/2005/8/layout/matrix1"/>
    <dgm:cxn modelId="{59A66120-F7C6-44AA-9531-A336DCF4CCF8}" type="presOf" srcId="{C077A18D-152A-4888-8E2C-DB3324F47CED}" destId="{B8ACFE88-4457-4064-BA1F-675E63F3FF88}" srcOrd="0" destOrd="0" presId="urn:microsoft.com/office/officeart/2005/8/layout/matrix1"/>
    <dgm:cxn modelId="{5A80D126-782A-4C64-816E-F0D350399046}" srcId="{A06CE057-6615-4E0A-8CBB-994C7CE76885}" destId="{CEE24A12-8106-487A-BE3F-70E4DC520EC9}" srcOrd="0" destOrd="0" parTransId="{5587E3A5-0EE9-4D26-AF73-8D019999C38E}" sibTransId="{C4536F6C-FEB2-4B16-943A-E7500B064D7D}"/>
    <dgm:cxn modelId="{C9EE7842-A414-4EDE-9135-699D826F5C23}" type="presOf" srcId="{A06CE057-6615-4E0A-8CBB-994C7CE76885}" destId="{30624D29-FFBA-42CE-9BCC-C2A54CF23B70}" srcOrd="0" destOrd="0" presId="urn:microsoft.com/office/officeart/2005/8/layout/matrix1"/>
    <dgm:cxn modelId="{601F5656-BD95-4020-ACF2-999AB55EAE94}" type="presOf" srcId="{CEE24A12-8106-487A-BE3F-70E4DC520EC9}" destId="{A0C08E2B-A5A1-42B8-BA9B-CF5FD841632C}" srcOrd="1" destOrd="0" presId="urn:microsoft.com/office/officeart/2005/8/layout/matrix1"/>
    <dgm:cxn modelId="{DF987F98-73D3-4285-A999-AC9CD42FE331}" srcId="{A06CE057-6615-4E0A-8CBB-994C7CE76885}" destId="{761D95A1-D76B-4EA5-BFF8-46AF05574F95}" srcOrd="2" destOrd="0" parTransId="{192B0AC1-0528-4989-BBD8-EB3D1A758A6E}" sibTransId="{4DFA829B-EDA0-4EC9-A786-3CC3FB81EECE}"/>
    <dgm:cxn modelId="{18BB9499-52A3-4507-BC81-A7632DB3CE76}" type="presOf" srcId="{761D95A1-D76B-4EA5-BFF8-46AF05574F95}" destId="{F26A4AD3-6945-4404-B0E5-2D755B1B42AD}" srcOrd="0" destOrd="0" presId="urn:microsoft.com/office/officeart/2005/8/layout/matrix1"/>
    <dgm:cxn modelId="{3208959F-7522-4D6D-99AB-C4D103ECCCEC}" srcId="{3BF0DFF2-318E-4E0F-9D1D-E1706A3100C8}" destId="{A06CE057-6615-4E0A-8CBB-994C7CE76885}" srcOrd="0" destOrd="0" parTransId="{0EEEE298-BBD9-479A-BEFC-D10170DD98F5}" sibTransId="{130F6B58-31E0-4FC0-B97F-5D5D87329717}"/>
    <dgm:cxn modelId="{020019B5-0463-4FC7-9FFB-B0481A526034}" srcId="{A06CE057-6615-4E0A-8CBB-994C7CE76885}" destId="{F4C77109-BE09-401A-B0AA-51E36E819651}" srcOrd="3" destOrd="0" parTransId="{13CC03ED-790F-4920-AA6D-80D6F411DA22}" sibTransId="{87CD1CB0-6124-4114-9399-39D937982F19}"/>
    <dgm:cxn modelId="{0C2B9EB6-FA4A-447B-A986-A23451193CDD}" type="presOf" srcId="{3BF0DFF2-318E-4E0F-9D1D-E1706A3100C8}" destId="{666C4822-C34E-49BA-9DC6-D1F9728AD405}" srcOrd="0" destOrd="0" presId="urn:microsoft.com/office/officeart/2005/8/layout/matrix1"/>
    <dgm:cxn modelId="{759A21C2-9F6F-420C-A8D1-7AA1D4DE96F1}" type="presOf" srcId="{F4C77109-BE09-401A-B0AA-51E36E819651}" destId="{CABD8BD4-2D02-492C-B396-3CB103069A58}" srcOrd="0" destOrd="0" presId="urn:microsoft.com/office/officeart/2005/8/layout/matrix1"/>
    <dgm:cxn modelId="{9A708EE2-EC2A-45A0-BD7F-FC53A9FBBA62}" type="presOf" srcId="{CEE24A12-8106-487A-BE3F-70E4DC520EC9}" destId="{C188D4E8-C620-46EE-B02C-7980B9820014}" srcOrd="0" destOrd="0" presId="urn:microsoft.com/office/officeart/2005/8/layout/matrix1"/>
    <dgm:cxn modelId="{1EB1950E-2090-418B-AD17-A08F8B86C036}" type="presParOf" srcId="{666C4822-C34E-49BA-9DC6-D1F9728AD405}" destId="{26AFA2CB-C85C-4ECB-A4DA-CC668CEB1FE8}" srcOrd="0" destOrd="0" presId="urn:microsoft.com/office/officeart/2005/8/layout/matrix1"/>
    <dgm:cxn modelId="{59692E86-6067-4230-8439-D1E00B0482D1}" type="presParOf" srcId="{26AFA2CB-C85C-4ECB-A4DA-CC668CEB1FE8}" destId="{C188D4E8-C620-46EE-B02C-7980B9820014}" srcOrd="0" destOrd="0" presId="urn:microsoft.com/office/officeart/2005/8/layout/matrix1"/>
    <dgm:cxn modelId="{736B9490-A33A-4E8D-88BD-6149FBD136FA}" type="presParOf" srcId="{26AFA2CB-C85C-4ECB-A4DA-CC668CEB1FE8}" destId="{A0C08E2B-A5A1-42B8-BA9B-CF5FD841632C}" srcOrd="1" destOrd="0" presId="urn:microsoft.com/office/officeart/2005/8/layout/matrix1"/>
    <dgm:cxn modelId="{329A0816-5328-4C26-88DC-50DFBBC4003D}" type="presParOf" srcId="{26AFA2CB-C85C-4ECB-A4DA-CC668CEB1FE8}" destId="{B8ACFE88-4457-4064-BA1F-675E63F3FF88}" srcOrd="2" destOrd="0" presId="urn:microsoft.com/office/officeart/2005/8/layout/matrix1"/>
    <dgm:cxn modelId="{42BCFEC8-A051-456A-BB4C-4208D1D00C75}" type="presParOf" srcId="{26AFA2CB-C85C-4ECB-A4DA-CC668CEB1FE8}" destId="{3DEED7F4-72B7-4AA7-96B9-2728C5043F99}" srcOrd="3" destOrd="0" presId="urn:microsoft.com/office/officeart/2005/8/layout/matrix1"/>
    <dgm:cxn modelId="{8079C483-49E1-4634-84EA-30F39146454A}" type="presParOf" srcId="{26AFA2CB-C85C-4ECB-A4DA-CC668CEB1FE8}" destId="{F26A4AD3-6945-4404-B0E5-2D755B1B42AD}" srcOrd="4" destOrd="0" presId="urn:microsoft.com/office/officeart/2005/8/layout/matrix1"/>
    <dgm:cxn modelId="{69DDA21E-64F0-4E85-955B-3C3DBA92B22A}" type="presParOf" srcId="{26AFA2CB-C85C-4ECB-A4DA-CC668CEB1FE8}" destId="{233789E0-4303-4FE5-B90F-AEE317F5E76A}" srcOrd="5" destOrd="0" presId="urn:microsoft.com/office/officeart/2005/8/layout/matrix1"/>
    <dgm:cxn modelId="{2838B765-7DCC-4BF9-9205-167CA0B22562}" type="presParOf" srcId="{26AFA2CB-C85C-4ECB-A4DA-CC668CEB1FE8}" destId="{CABD8BD4-2D02-492C-B396-3CB103069A58}" srcOrd="6" destOrd="0" presId="urn:microsoft.com/office/officeart/2005/8/layout/matrix1"/>
    <dgm:cxn modelId="{E16B76D0-67AD-45FF-B1C0-D1DEDB34C41E}" type="presParOf" srcId="{26AFA2CB-C85C-4ECB-A4DA-CC668CEB1FE8}" destId="{A0DF045C-891D-4832-B10B-D2BDB32E37FD}" srcOrd="7" destOrd="0" presId="urn:microsoft.com/office/officeart/2005/8/layout/matrix1"/>
    <dgm:cxn modelId="{113EE746-7D25-4FAB-BD2A-6C1CCCFFFBEF}" type="presParOf" srcId="{666C4822-C34E-49BA-9DC6-D1F9728AD405}" destId="{30624D29-FFBA-42CE-9BCC-C2A54CF23B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8A65B-FC2E-45C6-8754-EC369BFDFEFB}" type="doc">
      <dgm:prSet loTypeId="urn:microsoft.com/office/officeart/2005/8/layout/vList3" loCatId="picture" qsTypeId="urn:microsoft.com/office/officeart/2005/8/quickstyle/simple3" qsCatId="simple" csTypeId="urn:microsoft.com/office/officeart/2005/8/colors/accent1_2" csCatId="accent1" phldr="1"/>
      <dgm:spPr/>
    </dgm:pt>
    <dgm:pt modelId="{C0BFD62A-22AD-4A98-A891-9C75F2DDEB2F}">
      <dgm:prSet phldrT="[Text]"/>
      <dgm:spPr/>
      <dgm:t>
        <a:bodyPr/>
        <a:lstStyle/>
        <a:p>
          <a:r>
            <a:rPr lang="en-GB" b="0" noProof="0"/>
            <a:t>Listen</a:t>
          </a:r>
          <a:endParaRPr lang="en-GB" b="0" noProof="0" dirty="0"/>
        </a:p>
      </dgm:t>
    </dgm:pt>
    <dgm:pt modelId="{77D24A9E-FDDA-44ED-B74B-1D225C64B042}" type="parTrans" cxnId="{928FFD27-6853-4C58-8168-299E2558455A}">
      <dgm:prSet/>
      <dgm:spPr/>
      <dgm:t>
        <a:bodyPr/>
        <a:lstStyle/>
        <a:p>
          <a:endParaRPr lang="en-GB"/>
        </a:p>
      </dgm:t>
    </dgm:pt>
    <dgm:pt modelId="{4200CA80-AB29-49FC-9BBC-DC4544F20014}" type="sibTrans" cxnId="{928FFD27-6853-4C58-8168-299E2558455A}">
      <dgm:prSet/>
      <dgm:spPr/>
      <dgm:t>
        <a:bodyPr/>
        <a:lstStyle/>
        <a:p>
          <a:endParaRPr lang="en-GB"/>
        </a:p>
      </dgm:t>
    </dgm:pt>
    <dgm:pt modelId="{753534DC-0BF8-4D99-B317-0FAF945D20A4}">
      <dgm:prSet phldrT="[Text]"/>
      <dgm:spPr/>
      <dgm:t>
        <a:bodyPr/>
        <a:lstStyle/>
        <a:p>
          <a:r>
            <a:rPr lang="en-GB" b="0" noProof="0"/>
            <a:t>Communicate belief</a:t>
          </a:r>
          <a:endParaRPr lang="en-GB" b="0" noProof="0" dirty="0"/>
        </a:p>
      </dgm:t>
    </dgm:pt>
    <dgm:pt modelId="{C989A656-81F1-4F7C-869D-4A55886CB7FF}" type="parTrans" cxnId="{1AFE76B7-FD96-45F6-BABE-F38C3D22BBB7}">
      <dgm:prSet/>
      <dgm:spPr/>
      <dgm:t>
        <a:bodyPr/>
        <a:lstStyle/>
        <a:p>
          <a:endParaRPr lang="en-GB"/>
        </a:p>
      </dgm:t>
    </dgm:pt>
    <dgm:pt modelId="{7285B3E1-B05A-43AE-8F7D-0A7763A2B9BF}" type="sibTrans" cxnId="{1AFE76B7-FD96-45F6-BABE-F38C3D22BBB7}">
      <dgm:prSet/>
      <dgm:spPr/>
      <dgm:t>
        <a:bodyPr/>
        <a:lstStyle/>
        <a:p>
          <a:endParaRPr lang="en-GB"/>
        </a:p>
      </dgm:t>
    </dgm:pt>
    <dgm:pt modelId="{2D7545EF-9816-4332-B8AF-6AABD760AA26}">
      <dgm:prSet phldrT="[Text]"/>
      <dgm:spPr/>
      <dgm:t>
        <a:bodyPr/>
        <a:lstStyle/>
        <a:p>
          <a:r>
            <a:rPr lang="en-GB" b="0" noProof="0"/>
            <a:t>Validate the decision to disclose</a:t>
          </a:r>
          <a:endParaRPr lang="en-GB" b="0" noProof="0" dirty="0"/>
        </a:p>
      </dgm:t>
    </dgm:pt>
    <dgm:pt modelId="{59064173-9DA3-4386-8C00-825EFDAED6E8}" type="parTrans" cxnId="{D8F2D726-28C6-4840-89A9-E2FE550DC576}">
      <dgm:prSet/>
      <dgm:spPr/>
      <dgm:t>
        <a:bodyPr/>
        <a:lstStyle/>
        <a:p>
          <a:endParaRPr lang="en-GB"/>
        </a:p>
      </dgm:t>
    </dgm:pt>
    <dgm:pt modelId="{340F0402-58B8-492A-8F93-BFF2D7A975F7}" type="sibTrans" cxnId="{D8F2D726-28C6-4840-89A9-E2FE550DC576}">
      <dgm:prSet/>
      <dgm:spPr/>
      <dgm:t>
        <a:bodyPr/>
        <a:lstStyle/>
        <a:p>
          <a:endParaRPr lang="en-GB"/>
        </a:p>
      </dgm:t>
    </dgm:pt>
    <dgm:pt modelId="{DEDE8B5E-AEB0-4D69-A096-A66F71AD9B8E}">
      <dgm:prSet phldrT="[Text]"/>
      <dgm:spPr/>
      <dgm:t>
        <a:bodyPr/>
        <a:lstStyle/>
        <a:p>
          <a:r>
            <a:rPr lang="en-GB" b="0" noProof="0"/>
            <a:t>Emphasize the unacceptability of violence</a:t>
          </a:r>
          <a:endParaRPr lang="en-GB" b="0" noProof="0" dirty="0"/>
        </a:p>
      </dgm:t>
    </dgm:pt>
    <dgm:pt modelId="{60C98F29-5B9E-4561-81C1-AC9A5ADF6812}" type="parTrans" cxnId="{9DEBB1E5-D843-4B71-9010-D9F199BDDD04}">
      <dgm:prSet/>
      <dgm:spPr/>
      <dgm:t>
        <a:bodyPr/>
        <a:lstStyle/>
        <a:p>
          <a:endParaRPr lang="en-GB"/>
        </a:p>
      </dgm:t>
    </dgm:pt>
    <dgm:pt modelId="{9545A9C7-D5E0-43CA-A65B-30C9B1AE66CF}" type="sibTrans" cxnId="{9DEBB1E5-D843-4B71-9010-D9F199BDDD04}">
      <dgm:prSet/>
      <dgm:spPr/>
      <dgm:t>
        <a:bodyPr/>
        <a:lstStyle/>
        <a:p>
          <a:endParaRPr lang="en-GB"/>
        </a:p>
      </dgm:t>
    </dgm:pt>
    <dgm:pt modelId="{AC966362-293D-441E-85B4-B861EAA1B6DE}">
      <dgm:prSet phldrT="[Text]"/>
      <dgm:spPr/>
      <dgm:t>
        <a:bodyPr/>
        <a:lstStyle/>
        <a:p>
          <a:r>
            <a:rPr lang="en-GB" b="0" noProof="0"/>
            <a:t>Be clear that the victim is not to blame</a:t>
          </a:r>
          <a:endParaRPr lang="en-GB" b="0" noProof="0" dirty="0"/>
        </a:p>
      </dgm:t>
    </dgm:pt>
    <dgm:pt modelId="{76E3853A-4D5E-483E-A904-174022C55FC8}" type="parTrans" cxnId="{7C197A32-E8D5-440A-BF6E-5F3FB5144D94}">
      <dgm:prSet/>
      <dgm:spPr/>
      <dgm:t>
        <a:bodyPr/>
        <a:lstStyle/>
        <a:p>
          <a:endParaRPr lang="en-GB"/>
        </a:p>
      </dgm:t>
    </dgm:pt>
    <dgm:pt modelId="{74875A88-87CF-4BB3-983D-F9B851BE0F6F}" type="sibTrans" cxnId="{7C197A32-E8D5-440A-BF6E-5F3FB5144D94}">
      <dgm:prSet/>
      <dgm:spPr/>
      <dgm:t>
        <a:bodyPr/>
        <a:lstStyle/>
        <a:p>
          <a:endParaRPr lang="en-GB"/>
        </a:p>
      </dgm:t>
    </dgm:pt>
    <dgm:pt modelId="{00448F02-DD29-44FD-B90D-2E0DE10732C2}" type="pres">
      <dgm:prSet presAssocID="{D7A8A65B-FC2E-45C6-8754-EC369BFDFEFB}" presName="linearFlow" presStyleCnt="0">
        <dgm:presLayoutVars>
          <dgm:dir/>
          <dgm:resizeHandles val="exact"/>
        </dgm:presLayoutVars>
      </dgm:prSet>
      <dgm:spPr/>
    </dgm:pt>
    <dgm:pt modelId="{9E0CBC18-B4DA-4289-B00B-5B7A082322C3}" type="pres">
      <dgm:prSet presAssocID="{C0BFD62A-22AD-4A98-A891-9C75F2DDEB2F}" presName="composite" presStyleCnt="0"/>
      <dgm:spPr/>
    </dgm:pt>
    <dgm:pt modelId="{9DEF932F-3DD9-4380-8FA6-FFEE55982A60}" type="pres">
      <dgm:prSet presAssocID="{C0BFD62A-22AD-4A98-A891-9C75F2DDEB2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hr"/>
        </a:ext>
      </dgm:extLst>
    </dgm:pt>
    <dgm:pt modelId="{82281D77-85BE-40B0-AF0F-5289D27A20D9}" type="pres">
      <dgm:prSet presAssocID="{C0BFD62A-22AD-4A98-A891-9C75F2DDEB2F}" presName="txShp" presStyleLbl="node1" presStyleIdx="0" presStyleCnt="5">
        <dgm:presLayoutVars>
          <dgm:bulletEnabled val="1"/>
        </dgm:presLayoutVars>
      </dgm:prSet>
      <dgm:spPr/>
    </dgm:pt>
    <dgm:pt modelId="{7E9AAC94-628F-42A2-9C34-E72F47E1536B}" type="pres">
      <dgm:prSet presAssocID="{4200CA80-AB29-49FC-9BBC-DC4544F20014}" presName="spacing" presStyleCnt="0"/>
      <dgm:spPr/>
    </dgm:pt>
    <dgm:pt modelId="{D29236E1-1C9E-4A94-91FE-A3B1A37123E8}" type="pres">
      <dgm:prSet presAssocID="{753534DC-0BF8-4D99-B317-0FAF945D20A4}" presName="composite" presStyleCnt="0"/>
      <dgm:spPr/>
    </dgm:pt>
    <dgm:pt modelId="{A7B8FC48-AB59-4A4D-ADF4-987138A79E78}" type="pres">
      <dgm:prSet presAssocID="{753534DC-0BF8-4D99-B317-0FAF945D20A4}"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a:ext>
      </dgm:extLst>
    </dgm:pt>
    <dgm:pt modelId="{BF9952E4-6A36-4CE0-8772-D87C306EECEE}" type="pres">
      <dgm:prSet presAssocID="{753534DC-0BF8-4D99-B317-0FAF945D20A4}" presName="txShp" presStyleLbl="node1" presStyleIdx="1" presStyleCnt="5">
        <dgm:presLayoutVars>
          <dgm:bulletEnabled val="1"/>
        </dgm:presLayoutVars>
      </dgm:prSet>
      <dgm:spPr/>
    </dgm:pt>
    <dgm:pt modelId="{D75F4B22-5A82-410D-BE53-53360EC1436B}" type="pres">
      <dgm:prSet presAssocID="{7285B3E1-B05A-43AE-8F7D-0A7763A2B9BF}" presName="spacing" presStyleCnt="0"/>
      <dgm:spPr/>
    </dgm:pt>
    <dgm:pt modelId="{52A4F17D-F2B6-474F-99DC-A639441C3477}" type="pres">
      <dgm:prSet presAssocID="{2D7545EF-9816-4332-B8AF-6AABD760AA26}" presName="composite" presStyleCnt="0"/>
      <dgm:spPr/>
    </dgm:pt>
    <dgm:pt modelId="{D9F9AD06-C5EC-48E8-9C8B-FE58A7C32BDE}" type="pres">
      <dgm:prSet presAssocID="{2D7545EF-9816-4332-B8AF-6AABD760AA26}"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ot;Daumen hoch&quot;-Zeichen"/>
        </a:ext>
      </dgm:extLst>
    </dgm:pt>
    <dgm:pt modelId="{57093E12-247C-4717-B3D9-FE4910630DCF}" type="pres">
      <dgm:prSet presAssocID="{2D7545EF-9816-4332-B8AF-6AABD760AA26}" presName="txShp" presStyleLbl="node1" presStyleIdx="2" presStyleCnt="5">
        <dgm:presLayoutVars>
          <dgm:bulletEnabled val="1"/>
        </dgm:presLayoutVars>
      </dgm:prSet>
      <dgm:spPr/>
    </dgm:pt>
    <dgm:pt modelId="{FD197948-E069-416B-B6AF-A4522A95EC38}" type="pres">
      <dgm:prSet presAssocID="{340F0402-58B8-492A-8F93-BFF2D7A975F7}" presName="spacing" presStyleCnt="0"/>
      <dgm:spPr/>
    </dgm:pt>
    <dgm:pt modelId="{AA994F7E-5512-4180-B9FE-853C3966C884}" type="pres">
      <dgm:prSet presAssocID="{DEDE8B5E-AEB0-4D69-A096-A66F71AD9B8E}" presName="composite" presStyleCnt="0"/>
      <dgm:spPr/>
    </dgm:pt>
    <dgm:pt modelId="{A27EFDAB-10B9-4EF5-85A5-7B908354CB5A}" type="pres">
      <dgm:prSet presAssocID="{DEDE8B5E-AEB0-4D69-A096-A66F71AD9B8E}"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usrufezeichen"/>
        </a:ext>
      </dgm:extLst>
    </dgm:pt>
    <dgm:pt modelId="{6DF02D57-DE67-4AD5-BFB8-F68905ACCFF6}" type="pres">
      <dgm:prSet presAssocID="{DEDE8B5E-AEB0-4D69-A096-A66F71AD9B8E}" presName="txShp" presStyleLbl="node1" presStyleIdx="3" presStyleCnt="5">
        <dgm:presLayoutVars>
          <dgm:bulletEnabled val="1"/>
        </dgm:presLayoutVars>
      </dgm:prSet>
      <dgm:spPr/>
    </dgm:pt>
    <dgm:pt modelId="{4267E600-19DF-43BD-B2A8-9FB308D9410D}" type="pres">
      <dgm:prSet presAssocID="{9545A9C7-D5E0-43CA-A65B-30C9B1AE66CF}" presName="spacing" presStyleCnt="0"/>
      <dgm:spPr/>
    </dgm:pt>
    <dgm:pt modelId="{1EAC76C0-DE67-42F3-BC03-CFE86E478304}" type="pres">
      <dgm:prSet presAssocID="{AC966362-293D-441E-85B4-B861EAA1B6DE}" presName="composite" presStyleCnt="0"/>
      <dgm:spPr/>
    </dgm:pt>
    <dgm:pt modelId="{BE8C7B23-81D5-4B1B-BD7E-4306D7B72E13}" type="pres">
      <dgm:prSet presAssocID="{AC966362-293D-441E-85B4-B861EAA1B6DE}"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erz"/>
        </a:ext>
      </dgm:extLst>
    </dgm:pt>
    <dgm:pt modelId="{EECF68E4-19F2-4FB3-8ED2-8D4FAAB9EDA2}" type="pres">
      <dgm:prSet presAssocID="{AC966362-293D-441E-85B4-B861EAA1B6DE}" presName="txShp" presStyleLbl="node1" presStyleIdx="4" presStyleCnt="5">
        <dgm:presLayoutVars>
          <dgm:bulletEnabled val="1"/>
        </dgm:presLayoutVars>
      </dgm:prSet>
      <dgm:spPr/>
    </dgm:pt>
  </dgm:ptLst>
  <dgm:cxnLst>
    <dgm:cxn modelId="{62524809-E124-4C2B-BD4E-90AEDBF85483}" type="presOf" srcId="{AC966362-293D-441E-85B4-B861EAA1B6DE}" destId="{EECF68E4-19F2-4FB3-8ED2-8D4FAAB9EDA2}" srcOrd="0" destOrd="0" presId="urn:microsoft.com/office/officeart/2005/8/layout/vList3"/>
    <dgm:cxn modelId="{518AE117-4FAE-4774-B890-E0CF5F077604}" type="presOf" srcId="{753534DC-0BF8-4D99-B317-0FAF945D20A4}" destId="{BF9952E4-6A36-4CE0-8772-D87C306EECEE}" srcOrd="0" destOrd="0" presId="urn:microsoft.com/office/officeart/2005/8/layout/vList3"/>
    <dgm:cxn modelId="{D8F2D726-28C6-4840-89A9-E2FE550DC576}" srcId="{D7A8A65B-FC2E-45C6-8754-EC369BFDFEFB}" destId="{2D7545EF-9816-4332-B8AF-6AABD760AA26}" srcOrd="2" destOrd="0" parTransId="{59064173-9DA3-4386-8C00-825EFDAED6E8}" sibTransId="{340F0402-58B8-492A-8F93-BFF2D7A975F7}"/>
    <dgm:cxn modelId="{928FFD27-6853-4C58-8168-299E2558455A}" srcId="{D7A8A65B-FC2E-45C6-8754-EC369BFDFEFB}" destId="{C0BFD62A-22AD-4A98-A891-9C75F2DDEB2F}" srcOrd="0" destOrd="0" parTransId="{77D24A9E-FDDA-44ED-B74B-1D225C64B042}" sibTransId="{4200CA80-AB29-49FC-9BBC-DC4544F20014}"/>
    <dgm:cxn modelId="{7C197A32-E8D5-440A-BF6E-5F3FB5144D94}" srcId="{D7A8A65B-FC2E-45C6-8754-EC369BFDFEFB}" destId="{AC966362-293D-441E-85B4-B861EAA1B6DE}" srcOrd="4" destOrd="0" parTransId="{76E3853A-4D5E-483E-A904-174022C55FC8}" sibTransId="{74875A88-87CF-4BB3-983D-F9B851BE0F6F}"/>
    <dgm:cxn modelId="{42EA065C-4CC7-407B-B1BB-560D5E17F0E9}" type="presOf" srcId="{DEDE8B5E-AEB0-4D69-A096-A66F71AD9B8E}" destId="{6DF02D57-DE67-4AD5-BFB8-F68905ACCFF6}" srcOrd="0" destOrd="0" presId="urn:microsoft.com/office/officeart/2005/8/layout/vList3"/>
    <dgm:cxn modelId="{DF21C245-18DB-448D-8F2A-FCF142EAF1B1}" type="presOf" srcId="{D7A8A65B-FC2E-45C6-8754-EC369BFDFEFB}" destId="{00448F02-DD29-44FD-B90D-2E0DE10732C2}" srcOrd="0" destOrd="0" presId="urn:microsoft.com/office/officeart/2005/8/layout/vList3"/>
    <dgm:cxn modelId="{F2CB8451-CEA6-452D-B041-267503C17D91}" type="presOf" srcId="{2D7545EF-9816-4332-B8AF-6AABD760AA26}" destId="{57093E12-247C-4717-B3D9-FE4910630DCF}" srcOrd="0" destOrd="0" presId="urn:microsoft.com/office/officeart/2005/8/layout/vList3"/>
    <dgm:cxn modelId="{1AFE76B7-FD96-45F6-BABE-F38C3D22BBB7}" srcId="{D7A8A65B-FC2E-45C6-8754-EC369BFDFEFB}" destId="{753534DC-0BF8-4D99-B317-0FAF945D20A4}" srcOrd="1" destOrd="0" parTransId="{C989A656-81F1-4F7C-869D-4A55886CB7FF}" sibTransId="{7285B3E1-B05A-43AE-8F7D-0A7763A2B9BF}"/>
    <dgm:cxn modelId="{9DEBB1E5-D843-4B71-9010-D9F199BDDD04}" srcId="{D7A8A65B-FC2E-45C6-8754-EC369BFDFEFB}" destId="{DEDE8B5E-AEB0-4D69-A096-A66F71AD9B8E}" srcOrd="3" destOrd="0" parTransId="{60C98F29-5B9E-4561-81C1-AC9A5ADF6812}" sibTransId="{9545A9C7-D5E0-43CA-A65B-30C9B1AE66CF}"/>
    <dgm:cxn modelId="{D1E6C6ED-1146-4249-9B55-A3CBD8572FA0}" type="presOf" srcId="{C0BFD62A-22AD-4A98-A891-9C75F2DDEB2F}" destId="{82281D77-85BE-40B0-AF0F-5289D27A20D9}" srcOrd="0" destOrd="0" presId="urn:microsoft.com/office/officeart/2005/8/layout/vList3"/>
    <dgm:cxn modelId="{26BE7A04-9557-4601-A44F-A361536C7DF6}" type="presParOf" srcId="{00448F02-DD29-44FD-B90D-2E0DE10732C2}" destId="{9E0CBC18-B4DA-4289-B00B-5B7A082322C3}" srcOrd="0" destOrd="0" presId="urn:microsoft.com/office/officeart/2005/8/layout/vList3"/>
    <dgm:cxn modelId="{3CE6FD4F-C4BE-4ED6-95F8-FCB82B146561}" type="presParOf" srcId="{9E0CBC18-B4DA-4289-B00B-5B7A082322C3}" destId="{9DEF932F-3DD9-4380-8FA6-FFEE55982A60}" srcOrd="0" destOrd="0" presId="urn:microsoft.com/office/officeart/2005/8/layout/vList3"/>
    <dgm:cxn modelId="{323AED9C-2D60-4919-8EC8-268DC07B5F60}" type="presParOf" srcId="{9E0CBC18-B4DA-4289-B00B-5B7A082322C3}" destId="{82281D77-85BE-40B0-AF0F-5289D27A20D9}" srcOrd="1" destOrd="0" presId="urn:microsoft.com/office/officeart/2005/8/layout/vList3"/>
    <dgm:cxn modelId="{2F4A2E2B-347C-40C6-BA0D-C591E9C88E93}" type="presParOf" srcId="{00448F02-DD29-44FD-B90D-2E0DE10732C2}" destId="{7E9AAC94-628F-42A2-9C34-E72F47E1536B}" srcOrd="1" destOrd="0" presId="urn:microsoft.com/office/officeart/2005/8/layout/vList3"/>
    <dgm:cxn modelId="{2217741C-7357-47A5-929E-63475A431506}" type="presParOf" srcId="{00448F02-DD29-44FD-B90D-2E0DE10732C2}" destId="{D29236E1-1C9E-4A94-91FE-A3B1A37123E8}" srcOrd="2" destOrd="0" presId="urn:microsoft.com/office/officeart/2005/8/layout/vList3"/>
    <dgm:cxn modelId="{43AEDAF9-B330-454E-A525-72C182671CCC}" type="presParOf" srcId="{D29236E1-1C9E-4A94-91FE-A3B1A37123E8}" destId="{A7B8FC48-AB59-4A4D-ADF4-987138A79E78}" srcOrd="0" destOrd="0" presId="urn:microsoft.com/office/officeart/2005/8/layout/vList3"/>
    <dgm:cxn modelId="{238EE160-DB69-495A-8C74-28C0AC22373F}" type="presParOf" srcId="{D29236E1-1C9E-4A94-91FE-A3B1A37123E8}" destId="{BF9952E4-6A36-4CE0-8772-D87C306EECEE}" srcOrd="1" destOrd="0" presId="urn:microsoft.com/office/officeart/2005/8/layout/vList3"/>
    <dgm:cxn modelId="{9C880D3F-441B-4C0D-879B-AB0220F0C895}" type="presParOf" srcId="{00448F02-DD29-44FD-B90D-2E0DE10732C2}" destId="{D75F4B22-5A82-410D-BE53-53360EC1436B}" srcOrd="3" destOrd="0" presId="urn:microsoft.com/office/officeart/2005/8/layout/vList3"/>
    <dgm:cxn modelId="{66E5930A-E68A-49AC-B617-E74B6B6FA0B7}" type="presParOf" srcId="{00448F02-DD29-44FD-B90D-2E0DE10732C2}" destId="{52A4F17D-F2B6-474F-99DC-A639441C3477}" srcOrd="4" destOrd="0" presId="urn:microsoft.com/office/officeart/2005/8/layout/vList3"/>
    <dgm:cxn modelId="{C588271E-F1C9-4936-ABD0-C60F4D200502}" type="presParOf" srcId="{52A4F17D-F2B6-474F-99DC-A639441C3477}" destId="{D9F9AD06-C5EC-48E8-9C8B-FE58A7C32BDE}" srcOrd="0" destOrd="0" presId="urn:microsoft.com/office/officeart/2005/8/layout/vList3"/>
    <dgm:cxn modelId="{5DFE0017-2DB1-453F-BAB3-39376DF49CAA}" type="presParOf" srcId="{52A4F17D-F2B6-474F-99DC-A639441C3477}" destId="{57093E12-247C-4717-B3D9-FE4910630DCF}" srcOrd="1" destOrd="0" presId="urn:microsoft.com/office/officeart/2005/8/layout/vList3"/>
    <dgm:cxn modelId="{FF89B7B8-0E2B-4A13-8C83-C618488A54BC}" type="presParOf" srcId="{00448F02-DD29-44FD-B90D-2E0DE10732C2}" destId="{FD197948-E069-416B-B6AF-A4522A95EC38}" srcOrd="5" destOrd="0" presId="urn:microsoft.com/office/officeart/2005/8/layout/vList3"/>
    <dgm:cxn modelId="{E7748596-21DC-4BFC-9259-4C7D35CB1660}" type="presParOf" srcId="{00448F02-DD29-44FD-B90D-2E0DE10732C2}" destId="{AA994F7E-5512-4180-B9FE-853C3966C884}" srcOrd="6" destOrd="0" presId="urn:microsoft.com/office/officeart/2005/8/layout/vList3"/>
    <dgm:cxn modelId="{F08EFD2B-C302-4862-A062-331DC4635EA6}" type="presParOf" srcId="{AA994F7E-5512-4180-B9FE-853C3966C884}" destId="{A27EFDAB-10B9-4EF5-85A5-7B908354CB5A}" srcOrd="0" destOrd="0" presId="urn:microsoft.com/office/officeart/2005/8/layout/vList3"/>
    <dgm:cxn modelId="{34B555AB-A063-4D51-92B2-62B968273F59}" type="presParOf" srcId="{AA994F7E-5512-4180-B9FE-853C3966C884}" destId="{6DF02D57-DE67-4AD5-BFB8-F68905ACCFF6}" srcOrd="1" destOrd="0" presId="urn:microsoft.com/office/officeart/2005/8/layout/vList3"/>
    <dgm:cxn modelId="{4D881ADA-3808-45A0-8172-526E89ED0DBE}" type="presParOf" srcId="{00448F02-DD29-44FD-B90D-2E0DE10732C2}" destId="{4267E600-19DF-43BD-B2A8-9FB308D9410D}" srcOrd="7" destOrd="0" presId="urn:microsoft.com/office/officeart/2005/8/layout/vList3"/>
    <dgm:cxn modelId="{B3316BC6-D364-495B-8438-333BCD4A64A8}" type="presParOf" srcId="{00448F02-DD29-44FD-B90D-2E0DE10732C2}" destId="{1EAC76C0-DE67-42F3-BC03-CFE86E478304}" srcOrd="8" destOrd="0" presId="urn:microsoft.com/office/officeart/2005/8/layout/vList3"/>
    <dgm:cxn modelId="{378EC1BF-CC9B-4BCF-98B8-1AC09283BCF4}" type="presParOf" srcId="{1EAC76C0-DE67-42F3-BC03-CFE86E478304}" destId="{BE8C7B23-81D5-4B1B-BD7E-4306D7B72E13}" srcOrd="0" destOrd="0" presId="urn:microsoft.com/office/officeart/2005/8/layout/vList3"/>
    <dgm:cxn modelId="{00A01271-A1F2-4595-8DC1-219BA25C9AE0}" type="presParOf" srcId="{1EAC76C0-DE67-42F3-BC03-CFE86E478304}" destId="{EECF68E4-19F2-4FB3-8ED2-8D4FAAB9ED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96D078-B2DB-4723-9411-AB72EE55250C}" type="doc">
      <dgm:prSet loTypeId="urn:microsoft.com/office/officeart/2008/layout/BendingPictureBlocks" loCatId="picture" qsTypeId="urn:microsoft.com/office/officeart/2005/8/quickstyle/simple4" qsCatId="simple" csTypeId="urn:microsoft.com/office/officeart/2005/8/colors/accent1_2" csCatId="accent1" phldr="1"/>
      <dgm:spPr/>
      <dgm:t>
        <a:bodyPr/>
        <a:lstStyle/>
        <a:p>
          <a:endParaRPr lang="en-GB"/>
        </a:p>
      </dgm:t>
    </dgm:pt>
    <dgm:pt modelId="{CE709B0D-EC6B-46F2-9815-9165E334DAE4}">
      <dgm:prSet phldrT="[Text]" custT="1"/>
      <dgm:spPr/>
      <dgm:t>
        <a:bodyPr/>
        <a:lstStyle/>
        <a:p>
          <a:pPr>
            <a:buNone/>
          </a:pPr>
          <a:r>
            <a:rPr lang="en-GB" sz="2400" b="0" noProof="0" dirty="0">
              <a:solidFill>
                <a:schemeClr val="bg1"/>
              </a:solidFill>
            </a:rPr>
            <a:t>Speak to your patient alone</a:t>
          </a:r>
        </a:p>
      </dgm:t>
    </dgm:pt>
    <dgm:pt modelId="{8B73D345-B658-441E-B729-6D772AAC18C7}" type="parTrans" cxnId="{B386F047-3EC5-4517-BB9E-83B18AC04F5D}">
      <dgm:prSet/>
      <dgm:spPr/>
      <dgm:t>
        <a:bodyPr/>
        <a:lstStyle/>
        <a:p>
          <a:endParaRPr lang="en-GB"/>
        </a:p>
      </dgm:t>
    </dgm:pt>
    <dgm:pt modelId="{799425A1-E750-468F-B3BA-15EB64F5D856}" type="sibTrans" cxnId="{B386F047-3EC5-4517-BB9E-83B18AC04F5D}">
      <dgm:prSet/>
      <dgm:spPr/>
      <dgm:t>
        <a:bodyPr/>
        <a:lstStyle/>
        <a:p>
          <a:endParaRPr lang="en-GB"/>
        </a:p>
      </dgm:t>
    </dgm:pt>
    <dgm:pt modelId="{E782C9AB-9A69-486A-9A49-24EB2BFFB8C7}">
      <dgm:prSet custT="1"/>
      <dgm:spPr/>
      <dgm:t>
        <a:bodyPr/>
        <a:lstStyle/>
        <a:p>
          <a:r>
            <a:rPr lang="en-GB" sz="2400" b="0" noProof="0" dirty="0">
              <a:solidFill>
                <a:schemeClr val="bg1"/>
              </a:solidFill>
            </a:rPr>
            <a:t>Check for immediate concerns</a:t>
          </a:r>
        </a:p>
      </dgm:t>
    </dgm:pt>
    <dgm:pt modelId="{1C2BE702-9E0B-4F05-A6C2-3E2543AA6E82}" type="parTrans" cxnId="{588AC615-8359-42D0-BA5C-8E53613AACA0}">
      <dgm:prSet/>
      <dgm:spPr/>
      <dgm:t>
        <a:bodyPr/>
        <a:lstStyle/>
        <a:p>
          <a:endParaRPr lang="en-GB"/>
        </a:p>
      </dgm:t>
    </dgm:pt>
    <dgm:pt modelId="{681F8608-E32F-4631-9BB0-2F4DAF363D2C}" type="sibTrans" cxnId="{588AC615-8359-42D0-BA5C-8E53613AACA0}">
      <dgm:prSet/>
      <dgm:spPr/>
      <dgm:t>
        <a:bodyPr/>
        <a:lstStyle/>
        <a:p>
          <a:endParaRPr lang="en-GB"/>
        </a:p>
      </dgm:t>
    </dgm:pt>
    <dgm:pt modelId="{75CD572B-83FA-41D0-A599-FC7D84F4E562}">
      <dgm:prSet custT="1"/>
      <dgm:spPr/>
      <dgm:t>
        <a:bodyPr/>
        <a:lstStyle/>
        <a:p>
          <a:r>
            <a:rPr lang="en-GB" sz="2400" b="0" noProof="0" dirty="0">
              <a:solidFill>
                <a:schemeClr val="bg1"/>
              </a:solidFill>
            </a:rPr>
            <a:t>Check your patient’s future safety</a:t>
          </a:r>
        </a:p>
      </dgm:t>
    </dgm:pt>
    <dgm:pt modelId="{E46F1549-5561-4B4C-A495-98504B80EF73}" type="parTrans" cxnId="{90AFD55C-D994-406B-BB95-8DE33AD45264}">
      <dgm:prSet/>
      <dgm:spPr/>
      <dgm:t>
        <a:bodyPr/>
        <a:lstStyle/>
        <a:p>
          <a:endParaRPr lang="en-GB"/>
        </a:p>
      </dgm:t>
    </dgm:pt>
    <dgm:pt modelId="{8FEB1401-4C91-49D9-AB76-2EFBFD302137}" type="sibTrans" cxnId="{90AFD55C-D994-406B-BB95-8DE33AD45264}">
      <dgm:prSet/>
      <dgm:spPr/>
      <dgm:t>
        <a:bodyPr/>
        <a:lstStyle/>
        <a:p>
          <a:endParaRPr lang="en-GB"/>
        </a:p>
      </dgm:t>
    </dgm:pt>
    <dgm:pt modelId="{9127FB70-3840-45AC-B356-DFB33C52056F}" type="pres">
      <dgm:prSet presAssocID="{3196D078-B2DB-4723-9411-AB72EE55250C}" presName="Name0" presStyleCnt="0">
        <dgm:presLayoutVars>
          <dgm:dir/>
          <dgm:resizeHandles/>
        </dgm:presLayoutVars>
      </dgm:prSet>
      <dgm:spPr/>
    </dgm:pt>
    <dgm:pt modelId="{E16B6CD0-05BF-478C-9380-9388BEAF5869}" type="pres">
      <dgm:prSet presAssocID="{CE709B0D-EC6B-46F2-9815-9165E334DAE4}" presName="composite" presStyleCnt="0"/>
      <dgm:spPr/>
    </dgm:pt>
    <dgm:pt modelId="{66C09DD7-230C-4676-9761-B81C5BEB159E}" type="pres">
      <dgm:prSet presAssocID="{CE709B0D-EC6B-46F2-9815-9165E334DAE4}" presName="rect1" presStyleLbl="bgImgPlace1" presStyleIdx="0" presStyleCnt="3" custLinFactNeighborX="-17646" custLinFactNeighborY="-14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enutzer"/>
        </a:ext>
      </dgm:extLst>
    </dgm:pt>
    <dgm:pt modelId="{68B29195-53E8-4212-AEB3-C1DAED476B37}" type="pres">
      <dgm:prSet presAssocID="{CE709B0D-EC6B-46F2-9815-9165E334DAE4}" presName="rect2" presStyleLbl="node1" presStyleIdx="0" presStyleCnt="3" custScaleX="190585" custScaleY="140268" custLinFactNeighborX="-75739">
        <dgm:presLayoutVars>
          <dgm:bulletEnabled val="1"/>
        </dgm:presLayoutVars>
      </dgm:prSet>
      <dgm:spPr/>
    </dgm:pt>
    <dgm:pt modelId="{F7F16BD0-D831-45A0-A0A6-0C5905C31BAC}" type="pres">
      <dgm:prSet presAssocID="{799425A1-E750-468F-B3BA-15EB64F5D856}" presName="sibTrans" presStyleCnt="0"/>
      <dgm:spPr/>
    </dgm:pt>
    <dgm:pt modelId="{41C94995-159F-4804-9A45-728C07FF862D}" type="pres">
      <dgm:prSet presAssocID="{E782C9AB-9A69-486A-9A49-24EB2BFFB8C7}" presName="composite" presStyleCnt="0"/>
      <dgm:spPr/>
    </dgm:pt>
    <dgm:pt modelId="{1EEE2E37-7F32-4519-84BF-C4ECA35BE03F}" type="pres">
      <dgm:prSet presAssocID="{E782C9AB-9A69-486A-9A49-24EB2BFFB8C7}" presName="rect1" presStyleLbl="bgImgPlace1" presStyleIdx="1" presStyleCnt="3" custLinFactNeighborX="35073" custLinFactNeighborY="-26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Herzschlag"/>
        </a:ext>
      </dgm:extLst>
    </dgm:pt>
    <dgm:pt modelId="{699D71AD-EB49-49E3-B82E-FFFC4C18A4B3}" type="pres">
      <dgm:prSet presAssocID="{E782C9AB-9A69-486A-9A49-24EB2BFFB8C7}" presName="rect2" presStyleLbl="node1" presStyleIdx="1" presStyleCnt="3" custScaleX="170843" custScaleY="138546" custLinFactNeighborX="11959" custLinFactNeighborY="-36257">
        <dgm:presLayoutVars>
          <dgm:bulletEnabled val="1"/>
        </dgm:presLayoutVars>
      </dgm:prSet>
      <dgm:spPr/>
    </dgm:pt>
    <dgm:pt modelId="{18C9F96F-35EE-4576-AE05-C67423B4378F}" type="pres">
      <dgm:prSet presAssocID="{681F8608-E32F-4631-9BB0-2F4DAF363D2C}" presName="sibTrans" presStyleCnt="0"/>
      <dgm:spPr/>
    </dgm:pt>
    <dgm:pt modelId="{6A136C4F-EA4E-4498-97FC-1A17CE0415C6}" type="pres">
      <dgm:prSet presAssocID="{75CD572B-83FA-41D0-A599-FC7D84F4E562}" presName="composite" presStyleCnt="0"/>
      <dgm:spPr/>
    </dgm:pt>
    <dgm:pt modelId="{177EC178-2C8C-4934-894C-9946B33334A5}" type="pres">
      <dgm:prSet presAssocID="{75CD572B-83FA-41D0-A599-FC7D84F4E562}" presName="rect1" presStyleLbl="bgImgPlace1" presStyleIdx="2" presStyleCnt="3" custLinFactNeighborX="45549" custLinFactNeighborY="1376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Checkliste RNL"/>
        </a:ext>
      </dgm:extLst>
    </dgm:pt>
    <dgm:pt modelId="{D77C3390-EE50-4947-96D0-963CF563BCBF}" type="pres">
      <dgm:prSet presAssocID="{75CD572B-83FA-41D0-A599-FC7D84F4E562}" presName="rect2" presStyleLbl="node1" presStyleIdx="2" presStyleCnt="3" custScaleX="272971" custScaleY="155484">
        <dgm:presLayoutVars>
          <dgm:bulletEnabled val="1"/>
        </dgm:presLayoutVars>
      </dgm:prSet>
      <dgm:spPr/>
    </dgm:pt>
  </dgm:ptLst>
  <dgm:cxnLst>
    <dgm:cxn modelId="{588AC615-8359-42D0-BA5C-8E53613AACA0}" srcId="{3196D078-B2DB-4723-9411-AB72EE55250C}" destId="{E782C9AB-9A69-486A-9A49-24EB2BFFB8C7}" srcOrd="1" destOrd="0" parTransId="{1C2BE702-9E0B-4F05-A6C2-3E2543AA6E82}" sibTransId="{681F8608-E32F-4631-9BB0-2F4DAF363D2C}"/>
    <dgm:cxn modelId="{90AFD55C-D994-406B-BB95-8DE33AD45264}" srcId="{3196D078-B2DB-4723-9411-AB72EE55250C}" destId="{75CD572B-83FA-41D0-A599-FC7D84F4E562}" srcOrd="2" destOrd="0" parTransId="{E46F1549-5561-4B4C-A495-98504B80EF73}" sibTransId="{8FEB1401-4C91-49D9-AB76-2EFBFD302137}"/>
    <dgm:cxn modelId="{E4198A41-0823-4908-8486-5897A557AA8D}" type="presOf" srcId="{CE709B0D-EC6B-46F2-9815-9165E334DAE4}" destId="{68B29195-53E8-4212-AEB3-C1DAED476B37}" srcOrd="0" destOrd="0" presId="urn:microsoft.com/office/officeart/2008/layout/BendingPictureBlocks"/>
    <dgm:cxn modelId="{B386F047-3EC5-4517-BB9E-83B18AC04F5D}" srcId="{3196D078-B2DB-4723-9411-AB72EE55250C}" destId="{CE709B0D-EC6B-46F2-9815-9165E334DAE4}" srcOrd="0" destOrd="0" parTransId="{8B73D345-B658-441E-B729-6D772AAC18C7}" sibTransId="{799425A1-E750-468F-B3BA-15EB64F5D856}"/>
    <dgm:cxn modelId="{E49CCBA7-1AD1-4D43-B8CB-B83D52A87312}" type="presOf" srcId="{E782C9AB-9A69-486A-9A49-24EB2BFFB8C7}" destId="{699D71AD-EB49-49E3-B82E-FFFC4C18A4B3}" srcOrd="0" destOrd="0" presId="urn:microsoft.com/office/officeart/2008/layout/BendingPictureBlocks"/>
    <dgm:cxn modelId="{1AD5CFB5-8510-4FE8-961E-F1B0E4AFF30F}" type="presOf" srcId="{75CD572B-83FA-41D0-A599-FC7D84F4E562}" destId="{D77C3390-EE50-4947-96D0-963CF563BCBF}" srcOrd="0" destOrd="0" presId="urn:microsoft.com/office/officeart/2008/layout/BendingPictureBlocks"/>
    <dgm:cxn modelId="{5386F1F2-0CDF-4D49-B8D4-AE31D31BAD6C}" type="presOf" srcId="{3196D078-B2DB-4723-9411-AB72EE55250C}" destId="{9127FB70-3840-45AC-B356-DFB33C52056F}" srcOrd="0" destOrd="0" presId="urn:microsoft.com/office/officeart/2008/layout/BendingPictureBlocks"/>
    <dgm:cxn modelId="{4163678C-83C2-40C7-8DD0-E985855F3C25}" type="presParOf" srcId="{9127FB70-3840-45AC-B356-DFB33C52056F}" destId="{E16B6CD0-05BF-478C-9380-9388BEAF5869}" srcOrd="0" destOrd="0" presId="urn:microsoft.com/office/officeart/2008/layout/BendingPictureBlocks"/>
    <dgm:cxn modelId="{A27D5D05-D4F4-4839-9E5A-3B209B619070}" type="presParOf" srcId="{E16B6CD0-05BF-478C-9380-9388BEAF5869}" destId="{66C09DD7-230C-4676-9761-B81C5BEB159E}" srcOrd="0" destOrd="0" presId="urn:microsoft.com/office/officeart/2008/layout/BendingPictureBlocks"/>
    <dgm:cxn modelId="{C5E9E090-BD7D-46E6-98DD-56BD4444BCF2}" type="presParOf" srcId="{E16B6CD0-05BF-478C-9380-9388BEAF5869}" destId="{68B29195-53E8-4212-AEB3-C1DAED476B37}" srcOrd="1" destOrd="0" presId="urn:microsoft.com/office/officeart/2008/layout/BendingPictureBlocks"/>
    <dgm:cxn modelId="{DA041A3B-287A-4762-A21B-84E32F2BE19F}" type="presParOf" srcId="{9127FB70-3840-45AC-B356-DFB33C52056F}" destId="{F7F16BD0-D831-45A0-A0A6-0C5905C31BAC}" srcOrd="1" destOrd="0" presId="urn:microsoft.com/office/officeart/2008/layout/BendingPictureBlocks"/>
    <dgm:cxn modelId="{F51D3307-84A7-4C7C-8CC2-E7CBE5E8904B}" type="presParOf" srcId="{9127FB70-3840-45AC-B356-DFB33C52056F}" destId="{41C94995-159F-4804-9A45-728C07FF862D}" srcOrd="2" destOrd="0" presId="urn:microsoft.com/office/officeart/2008/layout/BendingPictureBlocks"/>
    <dgm:cxn modelId="{396B1451-1167-4372-8CFD-A2A3F39B5698}" type="presParOf" srcId="{41C94995-159F-4804-9A45-728C07FF862D}" destId="{1EEE2E37-7F32-4519-84BF-C4ECA35BE03F}" srcOrd="0" destOrd="0" presId="urn:microsoft.com/office/officeart/2008/layout/BendingPictureBlocks"/>
    <dgm:cxn modelId="{03C06A29-4EAE-4907-A721-44A5A38C679C}" type="presParOf" srcId="{41C94995-159F-4804-9A45-728C07FF862D}" destId="{699D71AD-EB49-49E3-B82E-FFFC4C18A4B3}" srcOrd="1" destOrd="0" presId="urn:microsoft.com/office/officeart/2008/layout/BendingPictureBlocks"/>
    <dgm:cxn modelId="{03A4CB9D-B9D7-441C-92C7-9E529BF4E08E}" type="presParOf" srcId="{9127FB70-3840-45AC-B356-DFB33C52056F}" destId="{18C9F96F-35EE-4576-AE05-C67423B4378F}" srcOrd="3" destOrd="0" presId="urn:microsoft.com/office/officeart/2008/layout/BendingPictureBlocks"/>
    <dgm:cxn modelId="{056FB75D-1157-44F8-ADEC-D24ECB3CF860}" type="presParOf" srcId="{9127FB70-3840-45AC-B356-DFB33C52056F}" destId="{6A136C4F-EA4E-4498-97FC-1A17CE0415C6}" srcOrd="4" destOrd="0" presId="urn:microsoft.com/office/officeart/2008/layout/BendingPictureBlocks"/>
    <dgm:cxn modelId="{5A58AEE8-B7F0-4929-9375-6F7EFD75EDAD}" type="presParOf" srcId="{6A136C4F-EA4E-4498-97FC-1A17CE0415C6}" destId="{177EC178-2C8C-4934-894C-9946B33334A5}" srcOrd="0" destOrd="0" presId="urn:microsoft.com/office/officeart/2008/layout/BendingPictureBlocks"/>
    <dgm:cxn modelId="{58613DE7-CE31-442D-BBD1-A8EDC05E49BD}" type="presParOf" srcId="{6A136C4F-EA4E-4498-97FC-1A17CE0415C6}" destId="{D77C3390-EE50-4947-96D0-963CF563BCBF}"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0266-895B-4F38-AAD2-B3EDB1E7E025}">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dirty="0">
              <a:effectLst/>
            </a:rPr>
            <a:t>unexplained bruising and other injuries</a:t>
          </a:r>
          <a:endParaRPr lang="en-GB" sz="2400" kern="1200" noProof="0" dirty="0"/>
        </a:p>
      </dsp:txBody>
      <dsp:txXfrm rot="5400000">
        <a:off x="0" y="0"/>
        <a:ext cx="4171950" cy="1446609"/>
      </dsp:txXfrm>
    </dsp:sp>
    <dsp:sp modelId="{769AF39E-0C1D-4657-B373-A57F930FEBA5}">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miscarriages and other pregnancy complications</a:t>
          </a:r>
          <a:endParaRPr lang="en-GB" sz="2400" kern="1200" noProof="0" dirty="0"/>
        </a:p>
      </dsp:txBody>
      <dsp:txXfrm>
        <a:off x="4171950" y="0"/>
        <a:ext cx="4171950" cy="1446609"/>
      </dsp:txXfrm>
    </dsp:sp>
    <dsp:sp modelId="{4750AD06-EA98-457D-892C-F15C65F742D1}">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chronic conditions including headaches, pain and aches in muscles, joints and back</a:t>
          </a:r>
          <a:endParaRPr lang="en-GB" sz="2400" kern="1200" noProof="0" dirty="0"/>
        </a:p>
      </dsp:txBody>
      <dsp:txXfrm rot="10800000">
        <a:off x="0" y="2411015"/>
        <a:ext cx="4171950" cy="1446609"/>
      </dsp:txXfrm>
    </dsp:sp>
    <dsp:sp modelId="{55DC8402-01A5-4DC0-81FD-57BA06579C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sexually transmitted infection and other gynaecological problems</a:t>
          </a:r>
          <a:endParaRPr lang="en-GB" sz="2400" kern="1200" noProof="0" dirty="0"/>
        </a:p>
      </dsp:txBody>
      <dsp:txXfrm rot="-5400000">
        <a:off x="4171950" y="2411015"/>
        <a:ext cx="4171950" cy="1446609"/>
      </dsp:txXfrm>
    </dsp:sp>
    <dsp:sp modelId="{36A23ECF-9C87-4CD1-8BE6-D94BADE616BA}">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Adults</a:t>
          </a:r>
        </a:p>
      </dsp:txBody>
      <dsp:txXfrm>
        <a:off x="2967443" y="1493687"/>
        <a:ext cx="2409014" cy="87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1DD49-77E6-4801-A2F6-89F8D78DF23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a:effectLst/>
            </a:rPr>
            <a:t>emotional distress</a:t>
          </a:r>
          <a:endParaRPr lang="en-GB" sz="3500" kern="1200" noProof="0" dirty="0"/>
        </a:p>
      </dsp:txBody>
      <dsp:txXfrm rot="5400000">
        <a:off x="0" y="0"/>
        <a:ext cx="4171950" cy="1446609"/>
      </dsp:txXfrm>
    </dsp:sp>
    <dsp:sp modelId="{52630794-5F2D-4EC3-BEDC-98AA54510AED}">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sleeping and eating disorders</a:t>
          </a:r>
          <a:endParaRPr lang="en-GB" sz="3500" kern="1200" noProof="0" dirty="0"/>
        </a:p>
      </dsp:txBody>
      <dsp:txXfrm>
        <a:off x="4171950" y="0"/>
        <a:ext cx="4171950" cy="1446609"/>
      </dsp:txXfrm>
    </dsp:sp>
    <dsp:sp modelId="{06B4C192-8F19-40A5-8D46-BB983C35CB19}">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self-harm or suicide attempts</a:t>
          </a:r>
          <a:endParaRPr lang="en-GB" sz="3500" kern="1200" noProof="0" dirty="0"/>
        </a:p>
      </dsp:txBody>
      <dsp:txXfrm rot="10800000">
        <a:off x="0" y="2411015"/>
        <a:ext cx="4171950" cy="1446609"/>
      </dsp:txXfrm>
    </dsp:sp>
    <dsp:sp modelId="{13320CB4-031A-41B4-90CE-C9BF53CCEA3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alcohol or drug abuse</a:t>
          </a:r>
          <a:endParaRPr lang="en-GB" sz="3500" kern="1200" noProof="0" dirty="0"/>
        </a:p>
      </dsp:txBody>
      <dsp:txXfrm rot="-5400000">
        <a:off x="4171950" y="2411015"/>
        <a:ext cx="4171950" cy="1446609"/>
      </dsp:txXfrm>
    </dsp:sp>
    <dsp:sp modelId="{5AA871A4-A746-437A-A600-230A9EE0788E}">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Adults</a:t>
          </a:r>
        </a:p>
      </dsp:txBody>
      <dsp:txXfrm>
        <a:off x="2967443" y="1493687"/>
        <a:ext cx="2409014" cy="87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0189-E979-4156-9986-84AB24A977C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difficulty sleeping</a:t>
          </a:r>
          <a:endParaRPr lang="en-GB" sz="3500" kern="1200" noProof="0" dirty="0"/>
        </a:p>
      </dsp:txBody>
      <dsp:txXfrm rot="5400000">
        <a:off x="0" y="0"/>
        <a:ext cx="4171950" cy="1446609"/>
      </dsp:txXfrm>
    </dsp:sp>
    <dsp:sp modelId="{2E52F4D2-3AD7-48AA-874F-ECE9A306C6F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physical complaints</a:t>
          </a:r>
          <a:endParaRPr lang="en-GB" sz="3500" kern="1200" noProof="0" dirty="0"/>
        </a:p>
      </dsp:txBody>
      <dsp:txXfrm>
        <a:off x="4171950" y="0"/>
        <a:ext cx="4171950" cy="1446609"/>
      </dsp:txXfrm>
    </dsp:sp>
    <dsp:sp modelId="{0947E5B1-B6AB-4223-9B39-9C1FBDD1D22E}">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dirty="0">
              <a:effectLst/>
            </a:rPr>
            <a:t>slow weight gain (in infants) </a:t>
          </a:r>
        </a:p>
      </dsp:txBody>
      <dsp:txXfrm rot="10800000">
        <a:off x="0" y="2411015"/>
        <a:ext cx="4171950" cy="1446609"/>
      </dsp:txXfrm>
    </dsp:sp>
    <dsp:sp modelId="{1CDE857E-47F8-47F9-BB1E-270F658237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eating disorders</a:t>
          </a:r>
          <a:endParaRPr lang="en-GB" sz="3500" kern="1200" noProof="0" dirty="0"/>
        </a:p>
      </dsp:txBody>
      <dsp:txXfrm rot="-5400000">
        <a:off x="4171950" y="2411015"/>
        <a:ext cx="4171950" cy="1446609"/>
      </dsp:txXfrm>
    </dsp:sp>
    <dsp:sp modelId="{9FC7112E-0FED-4C26-8C85-6C52505421F4}">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Children</a:t>
          </a:r>
        </a:p>
      </dsp:txBody>
      <dsp:txXfrm>
        <a:off x="2967443" y="1493687"/>
        <a:ext cx="2409014" cy="87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D4E8-C620-46EE-B02C-7980B982001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aggressive behaviour and language</a:t>
          </a:r>
          <a:endParaRPr lang="en-GB" sz="2600" kern="1200" noProof="0" dirty="0"/>
        </a:p>
      </dsp:txBody>
      <dsp:txXfrm rot="5400000">
        <a:off x="0" y="0"/>
        <a:ext cx="4171950" cy="1446609"/>
      </dsp:txXfrm>
    </dsp:sp>
    <dsp:sp modelId="{B8ACFE88-4457-4064-BA1F-675E63F3FF8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noProof="0">
              <a:effectLst/>
            </a:rPr>
            <a:t>bedwetting</a:t>
          </a:r>
          <a:endParaRPr lang="en-GB" sz="2600" kern="1200" noProof="0" dirty="0"/>
        </a:p>
      </dsp:txBody>
      <dsp:txXfrm>
        <a:off x="4171950" y="0"/>
        <a:ext cx="4171950" cy="1446609"/>
      </dsp:txXfrm>
    </dsp:sp>
    <dsp:sp modelId="{F26A4AD3-6945-4404-B0E5-2D755B1B42AD}">
      <dsp:nvSpPr>
        <dsp:cNvPr id="0" name=""/>
        <dsp:cNvSpPr/>
      </dsp:nvSpPr>
      <dsp:spPr>
        <a:xfrm rot="10800000">
          <a:off x="57155"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dirty="0">
              <a:effectLst/>
            </a:rPr>
            <a:t>restlessness and problems with concentration</a:t>
          </a:r>
          <a:endParaRPr lang="en-GB" sz="2600" kern="1200" noProof="0" dirty="0"/>
        </a:p>
      </dsp:txBody>
      <dsp:txXfrm rot="10800000">
        <a:off x="57155" y="2411015"/>
        <a:ext cx="4171950" cy="1446609"/>
      </dsp:txXfrm>
    </dsp:sp>
    <dsp:sp modelId="{CABD8BD4-2D02-492C-B396-3CB103069A58}">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noticeable decline in school performance</a:t>
          </a:r>
          <a:endParaRPr lang="en-GB" sz="2600" kern="1200" noProof="0" dirty="0"/>
        </a:p>
      </dsp:txBody>
      <dsp:txXfrm rot="-5400000">
        <a:off x="4171950" y="2411015"/>
        <a:ext cx="4171950" cy="1446609"/>
      </dsp:txXfrm>
    </dsp:sp>
    <dsp:sp modelId="{30624D29-FFBA-42CE-9BCC-C2A54CF23B70}">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noProof="0" dirty="0"/>
            <a:t>Children</a:t>
          </a:r>
        </a:p>
      </dsp:txBody>
      <dsp:txXfrm>
        <a:off x="2967443" y="1493687"/>
        <a:ext cx="2409014" cy="870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81D77-85BE-40B0-AF0F-5289D27A20D9}">
      <dsp:nvSpPr>
        <dsp:cNvPr id="0" name=""/>
        <dsp:cNvSpPr/>
      </dsp:nvSpPr>
      <dsp:spPr>
        <a:xfrm rot="10800000">
          <a:off x="1694062" y="38"/>
          <a:ext cx="5990734" cy="74047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528"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0" kern="1200" noProof="0"/>
            <a:t>Listen</a:t>
          </a:r>
          <a:endParaRPr lang="en-GB" sz="2200" b="0" kern="1200" noProof="0" dirty="0"/>
        </a:p>
      </dsp:txBody>
      <dsp:txXfrm rot="10800000">
        <a:off x="1879180" y="38"/>
        <a:ext cx="5805616" cy="740473"/>
      </dsp:txXfrm>
    </dsp:sp>
    <dsp:sp modelId="{9DEF932F-3DD9-4380-8FA6-FFEE55982A60}">
      <dsp:nvSpPr>
        <dsp:cNvPr id="0" name=""/>
        <dsp:cNvSpPr/>
      </dsp:nvSpPr>
      <dsp:spPr>
        <a:xfrm>
          <a:off x="1323826" y="38"/>
          <a:ext cx="740473" cy="74047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9952E4-6A36-4CE0-8772-D87C306EECEE}">
      <dsp:nvSpPr>
        <dsp:cNvPr id="0" name=""/>
        <dsp:cNvSpPr/>
      </dsp:nvSpPr>
      <dsp:spPr>
        <a:xfrm rot="10800000">
          <a:off x="1694062" y="961548"/>
          <a:ext cx="5990734" cy="74047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528"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0" kern="1200" noProof="0"/>
            <a:t>Communicate belief</a:t>
          </a:r>
          <a:endParaRPr lang="en-GB" sz="2200" b="0" kern="1200" noProof="0" dirty="0"/>
        </a:p>
      </dsp:txBody>
      <dsp:txXfrm rot="10800000">
        <a:off x="1879180" y="961548"/>
        <a:ext cx="5805616" cy="740473"/>
      </dsp:txXfrm>
    </dsp:sp>
    <dsp:sp modelId="{A7B8FC48-AB59-4A4D-ADF4-987138A79E78}">
      <dsp:nvSpPr>
        <dsp:cNvPr id="0" name=""/>
        <dsp:cNvSpPr/>
      </dsp:nvSpPr>
      <dsp:spPr>
        <a:xfrm>
          <a:off x="1323826" y="961548"/>
          <a:ext cx="740473" cy="74047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7093E12-247C-4717-B3D9-FE4910630DCF}">
      <dsp:nvSpPr>
        <dsp:cNvPr id="0" name=""/>
        <dsp:cNvSpPr/>
      </dsp:nvSpPr>
      <dsp:spPr>
        <a:xfrm rot="10800000">
          <a:off x="1694062" y="1923058"/>
          <a:ext cx="5990734" cy="74047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528"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0" kern="1200" noProof="0"/>
            <a:t>Validate the decision to disclose</a:t>
          </a:r>
          <a:endParaRPr lang="en-GB" sz="2200" b="0" kern="1200" noProof="0" dirty="0"/>
        </a:p>
      </dsp:txBody>
      <dsp:txXfrm rot="10800000">
        <a:off x="1879180" y="1923058"/>
        <a:ext cx="5805616" cy="740473"/>
      </dsp:txXfrm>
    </dsp:sp>
    <dsp:sp modelId="{D9F9AD06-C5EC-48E8-9C8B-FE58A7C32BDE}">
      <dsp:nvSpPr>
        <dsp:cNvPr id="0" name=""/>
        <dsp:cNvSpPr/>
      </dsp:nvSpPr>
      <dsp:spPr>
        <a:xfrm>
          <a:off x="1323826" y="1923058"/>
          <a:ext cx="740473" cy="74047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DF02D57-DE67-4AD5-BFB8-F68905ACCFF6}">
      <dsp:nvSpPr>
        <dsp:cNvPr id="0" name=""/>
        <dsp:cNvSpPr/>
      </dsp:nvSpPr>
      <dsp:spPr>
        <a:xfrm rot="10800000">
          <a:off x="1694062" y="2884568"/>
          <a:ext cx="5990734" cy="74047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528"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0" kern="1200" noProof="0"/>
            <a:t>Emphasize the unacceptability of violence</a:t>
          </a:r>
          <a:endParaRPr lang="en-GB" sz="2200" b="0" kern="1200" noProof="0" dirty="0"/>
        </a:p>
      </dsp:txBody>
      <dsp:txXfrm rot="10800000">
        <a:off x="1879180" y="2884568"/>
        <a:ext cx="5805616" cy="740473"/>
      </dsp:txXfrm>
    </dsp:sp>
    <dsp:sp modelId="{A27EFDAB-10B9-4EF5-85A5-7B908354CB5A}">
      <dsp:nvSpPr>
        <dsp:cNvPr id="0" name=""/>
        <dsp:cNvSpPr/>
      </dsp:nvSpPr>
      <dsp:spPr>
        <a:xfrm>
          <a:off x="1323826" y="2884568"/>
          <a:ext cx="740473" cy="74047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CF68E4-19F2-4FB3-8ED2-8D4FAAB9EDA2}">
      <dsp:nvSpPr>
        <dsp:cNvPr id="0" name=""/>
        <dsp:cNvSpPr/>
      </dsp:nvSpPr>
      <dsp:spPr>
        <a:xfrm rot="10800000">
          <a:off x="1694062" y="3846078"/>
          <a:ext cx="5990734" cy="740473"/>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528"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b="0" kern="1200" noProof="0"/>
            <a:t>Be clear that the victim is not to blame</a:t>
          </a:r>
          <a:endParaRPr lang="en-GB" sz="2200" b="0" kern="1200" noProof="0" dirty="0"/>
        </a:p>
      </dsp:txBody>
      <dsp:txXfrm rot="10800000">
        <a:off x="1879180" y="3846078"/>
        <a:ext cx="5805616" cy="740473"/>
      </dsp:txXfrm>
    </dsp:sp>
    <dsp:sp modelId="{BE8C7B23-81D5-4B1B-BD7E-4306D7B72E13}">
      <dsp:nvSpPr>
        <dsp:cNvPr id="0" name=""/>
        <dsp:cNvSpPr/>
      </dsp:nvSpPr>
      <dsp:spPr>
        <a:xfrm>
          <a:off x="1323826" y="3846078"/>
          <a:ext cx="740473" cy="74047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9DD7-230C-4676-9761-B81C5BEB159E}">
      <dsp:nvSpPr>
        <dsp:cNvPr id="0" name=""/>
        <dsp:cNvSpPr/>
      </dsp:nvSpPr>
      <dsp:spPr>
        <a:xfrm>
          <a:off x="1602653" y="0"/>
          <a:ext cx="1741803" cy="1464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B29195-53E8-4212-AEB3-C1DAED476B37}">
      <dsp:nvSpPr>
        <dsp:cNvPr id="0" name=""/>
        <dsp:cNvSpPr/>
      </dsp:nvSpPr>
      <dsp:spPr>
        <a:xfrm>
          <a:off x="118596" y="632347"/>
          <a:ext cx="1799113" cy="13241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Speak to your patient alone</a:t>
          </a:r>
        </a:p>
      </dsp:txBody>
      <dsp:txXfrm>
        <a:off x="118596" y="632347"/>
        <a:ext cx="1799113" cy="1324123"/>
      </dsp:txXfrm>
    </dsp:sp>
    <dsp:sp modelId="{1EEE2E37-7F32-4519-84BF-C4ECA35BE03F}">
      <dsp:nvSpPr>
        <dsp:cNvPr id="0" name=""/>
        <dsp:cNvSpPr/>
      </dsp:nvSpPr>
      <dsp:spPr>
        <a:xfrm>
          <a:off x="5551922" y="0"/>
          <a:ext cx="1741803" cy="1464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9D71AD-EB49-49E3-B82E-FFFC4C18A4B3}">
      <dsp:nvSpPr>
        <dsp:cNvPr id="0" name=""/>
        <dsp:cNvSpPr/>
      </dsp:nvSpPr>
      <dsp:spPr>
        <a:xfrm>
          <a:off x="4070650" y="302274"/>
          <a:ext cx="1612749" cy="13078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for immediate concerns</a:t>
          </a:r>
        </a:p>
      </dsp:txBody>
      <dsp:txXfrm>
        <a:off x="4070650" y="302274"/>
        <a:ext cx="1612749" cy="1307867"/>
      </dsp:txXfrm>
    </dsp:sp>
    <dsp:sp modelId="{177EC178-2C8C-4934-894C-9946B33334A5}">
      <dsp:nvSpPr>
        <dsp:cNvPr id="0" name=""/>
        <dsp:cNvSpPr/>
      </dsp:nvSpPr>
      <dsp:spPr>
        <a:xfrm>
          <a:off x="4413319" y="2422053"/>
          <a:ext cx="1741803" cy="1464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7C3390-EE50-4947-96D0-963CF563BCBF}">
      <dsp:nvSpPr>
        <dsp:cNvPr id="0" name=""/>
        <dsp:cNvSpPr/>
      </dsp:nvSpPr>
      <dsp:spPr>
        <a:xfrm>
          <a:off x="2154642" y="2574308"/>
          <a:ext cx="2576833" cy="14677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your patient’s future safety</a:t>
          </a:r>
        </a:p>
      </dsp:txBody>
      <dsp:txXfrm>
        <a:off x="2154642" y="2574308"/>
        <a:ext cx="2576833" cy="14677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3-communication-in-cases-of-domestic-violenc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4-medical-assessment-and-securing-of-evidenc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5-risk-assessment-and-safety-plann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1-forms-and-dynamics-of-domestic-viol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3A7C3D9-7EB3-B740-9AA0-E3FFA2D6A09C}" type="slidenum">
              <a:rPr lang="de-DE" smtClean="0"/>
              <a:t>15</a:t>
            </a:fld>
            <a:endParaRPr lang="de-DE"/>
          </a:p>
        </p:txBody>
      </p:sp>
    </p:spTree>
    <p:extLst>
      <p:ext uri="{BB962C8B-B14F-4D97-AF65-F5344CB8AC3E}">
        <p14:creationId xmlns:p14="http://schemas.microsoft.com/office/powerpoint/2010/main" val="399370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39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3A7C3D9-7EB3-B740-9AA0-E3FFA2D6A09C}" type="slidenum">
              <a:rPr lang="de-DE" smtClean="0"/>
              <a:t>19</a:t>
            </a:fld>
            <a:endParaRPr lang="de-DE"/>
          </a:p>
        </p:txBody>
      </p:sp>
    </p:spTree>
    <p:extLst>
      <p:ext uri="{BB962C8B-B14F-4D97-AF65-F5344CB8AC3E}">
        <p14:creationId xmlns:p14="http://schemas.microsoft.com/office/powerpoint/2010/main" val="178209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03A7C3D9-7EB3-B740-9AA0-E3FFA2D6A09C}" type="slidenum">
              <a:rPr lang="de-DE" smtClean="0"/>
              <a:t>22</a:t>
            </a:fld>
            <a:endParaRPr lang="de-DE"/>
          </a:p>
        </p:txBody>
      </p:sp>
    </p:spTree>
    <p:extLst>
      <p:ext uri="{BB962C8B-B14F-4D97-AF65-F5344CB8AC3E}">
        <p14:creationId xmlns:p14="http://schemas.microsoft.com/office/powerpoint/2010/main" val="134127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3A7C3D9-7EB3-B740-9AA0-E3FFA2D6A09C}" type="slidenum">
              <a:rPr lang="de-DE" smtClean="0"/>
              <a:t>24</a:t>
            </a:fld>
            <a:endParaRPr lang="de-DE"/>
          </a:p>
        </p:txBody>
      </p:sp>
    </p:spTree>
    <p:extLst>
      <p:ext uri="{BB962C8B-B14F-4D97-AF65-F5344CB8AC3E}">
        <p14:creationId xmlns:p14="http://schemas.microsoft.com/office/powerpoint/2010/main" val="619071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3A7C3D9-7EB3-B740-9AA0-E3FFA2D6A09C}" type="slidenum">
              <a:rPr lang="de-DE" smtClean="0"/>
              <a:t>25</a:t>
            </a:fld>
            <a:endParaRPr lang="de-DE"/>
          </a:p>
        </p:txBody>
      </p:sp>
    </p:spTree>
    <p:extLst>
      <p:ext uri="{BB962C8B-B14F-4D97-AF65-F5344CB8AC3E}">
        <p14:creationId xmlns:p14="http://schemas.microsoft.com/office/powerpoint/2010/main" val="410344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3A7C3D9-7EB3-B740-9AA0-E3FFA2D6A09C}" type="slidenum">
              <a:rPr lang="de-DE" smtClean="0"/>
              <a:t>26</a:t>
            </a:fld>
            <a:endParaRPr lang="de-DE"/>
          </a:p>
        </p:txBody>
      </p:sp>
    </p:spTree>
    <p:extLst>
      <p:ext uri="{BB962C8B-B14F-4D97-AF65-F5344CB8AC3E}">
        <p14:creationId xmlns:p14="http://schemas.microsoft.com/office/powerpoint/2010/main" val="335738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3A7C3D9-7EB3-B740-9AA0-E3FFA2D6A09C}" type="slidenum">
              <a:rPr lang="de-DE" smtClean="0"/>
              <a:t>27</a:t>
            </a:fld>
            <a:endParaRPr lang="de-DE"/>
          </a:p>
        </p:txBody>
      </p:sp>
    </p:spTree>
    <p:extLst>
      <p:ext uri="{BB962C8B-B14F-4D97-AF65-F5344CB8AC3E}">
        <p14:creationId xmlns:p14="http://schemas.microsoft.com/office/powerpoint/2010/main" val="257148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In any situation that you suspect underlying psycho-social problems you can ask indirectly and then directly about domestic violence.</a:t>
            </a:r>
          </a:p>
          <a:p>
            <a:pPr marL="0" indent="0">
              <a:buNone/>
            </a:pPr>
            <a:r>
              <a:rPr lang="en-US" dirty="0"/>
              <a:t>If you have concerns that your patient is experiencing domestic violence, you should ask to speak with them alone, separate from their partner or any other family members.</a:t>
            </a:r>
          </a:p>
          <a:p>
            <a:pPr marL="0" indent="0">
              <a:buNone/>
            </a:pPr>
            <a:r>
              <a:rPr lang="en-US" dirty="0"/>
              <a:t>You can always ask broad questions about whether your patient’s relationships are affecting their health and wellbeing.</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important to realize that victims who have been abused want to be asked about domestic violence and are more likely to disclose if asked.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appropriate, you can ask direct questions about any violence.</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4071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you see specific clinical symptoms, you can ask specific questions about these (e.g. bruising).</a:t>
            </a:r>
          </a:p>
          <a:p>
            <a:pPr marL="0" indent="0">
              <a:buNone/>
            </a:pPr>
            <a:r>
              <a:rPr lang="en-US" dirty="0"/>
              <a:t>If your patient’s fluency in English is a barrier to discussing these issues, you should work with a qualified interpreter.</a:t>
            </a:r>
          </a:p>
          <a:p>
            <a:pPr marL="0" indent="0">
              <a:buNone/>
            </a:pPr>
            <a:r>
              <a:rPr lang="en-US" dirty="0"/>
              <a:t>Don’t use your patient’s partner, other family members or a child as an interpreter. It could compromise their safety or make them uncomfortable to talk with you about their situation.</a:t>
            </a:r>
          </a:p>
          <a:p>
            <a:pPr marL="0" indent="0">
              <a:buNone/>
            </a:pPr>
            <a:endParaRPr lang="en-US" dirty="0"/>
          </a:p>
          <a:p>
            <a:pPr marL="0" indent="0">
              <a:buNone/>
            </a:pPr>
            <a:r>
              <a:rPr lang="en-GB" b="0" i="0" dirty="0">
                <a:solidFill>
                  <a:srgbClr val="1A1B1F"/>
                </a:solidFill>
                <a:effectLst/>
                <a:latin typeface="+mn-lt"/>
              </a:rPr>
              <a:t>How to talk to victims of domestic violence is the subject of </a:t>
            </a:r>
            <a:r>
              <a:rPr lang="en-GB" b="0" i="0" u="sng" dirty="0">
                <a:solidFill>
                  <a:srgbClr val="2A418B"/>
                </a:solidFill>
                <a:effectLst/>
                <a:latin typeface="+mn-lt"/>
                <a:hlinkClick r:id="rId3"/>
              </a:rPr>
              <a:t>module 3</a:t>
            </a:r>
            <a:r>
              <a:rPr lang="en-GB" b="0" i="0" dirty="0">
                <a:solidFill>
                  <a:srgbClr val="1A1B1F"/>
                </a:solidFill>
                <a:effectLst/>
                <a:latin typeface="+mn-lt"/>
              </a:rPr>
              <a:t>. For more information, please visit this module.</a:t>
            </a:r>
            <a:endParaRPr lang="en-US" dirty="0">
              <a:latin typeface="+mn-lt"/>
            </a:endParaRPr>
          </a:p>
          <a:p>
            <a:endParaRPr lang="en-GB" dirty="0"/>
          </a:p>
        </p:txBody>
      </p:sp>
      <p:sp>
        <p:nvSpPr>
          <p:cNvPr id="4" name="Foliennummernplatzhalter 3"/>
          <p:cNvSpPr>
            <a:spLocks noGrp="1"/>
          </p:cNvSpPr>
          <p:nvPr>
            <p:ph type="sldNum" sz="quarter" idx="5"/>
          </p:nvPr>
        </p:nvSpPr>
        <p:spPr/>
        <p:txBody>
          <a:bodyPr/>
          <a:lstStyle/>
          <a:p>
            <a:fld id="{03A7C3D9-7EB3-B740-9AA0-E3FFA2D6A09C}" type="slidenum">
              <a:rPr lang="de-DE" smtClean="0"/>
              <a:t>36</a:t>
            </a:fld>
            <a:endParaRPr lang="de-DE"/>
          </a:p>
        </p:txBody>
      </p:sp>
    </p:spTree>
    <p:extLst>
      <p:ext uri="{BB962C8B-B14F-4D97-AF65-F5344CB8AC3E}">
        <p14:creationId xmlns:p14="http://schemas.microsoft.com/office/powerpoint/2010/main" val="47475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17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Your immediate response and attitude when your patient discloses domestic violence can make a difference.</a:t>
            </a:r>
          </a:p>
          <a:p>
            <a:pPr marL="0" indent="0">
              <a:buNone/>
            </a:pPr>
            <a:r>
              <a:rPr lang="en-US" dirty="0"/>
              <a:t>Victims require an initial response to disclosure, where they are listened to, validated and their own and their children’s safety is assessed.</a:t>
            </a:r>
          </a:p>
          <a:p>
            <a:pPr marL="0" indent="0">
              <a:buNone/>
            </a:pPr>
            <a:r>
              <a:rPr lang="en-US" dirty="0"/>
              <a:t>They also need to be assisted on a pathway to safety.</a:t>
            </a:r>
          </a:p>
          <a:p>
            <a:pPr marL="0" indent="0">
              <a:buNone/>
            </a:pPr>
            <a:endParaRPr lang="en-US" dirty="0"/>
          </a:p>
          <a:p>
            <a:pPr marL="0" indent="0">
              <a:buNone/>
            </a:pPr>
            <a:r>
              <a:rPr lang="en-GB" b="0" i="0" dirty="0">
                <a:solidFill>
                  <a:srgbClr val="1A1B1F"/>
                </a:solidFill>
                <a:effectLst/>
                <a:latin typeface="+mn-lt"/>
              </a:rPr>
              <a:t>Aspects that should be considered after the disclosure of domestic violence such as medical assessment and securing of evidence are addressed in </a:t>
            </a:r>
            <a:r>
              <a:rPr lang="en-GB" b="0" i="0" u="sng" dirty="0">
                <a:solidFill>
                  <a:srgbClr val="2A418B"/>
                </a:solidFill>
                <a:effectLst/>
                <a:latin typeface="+mn-lt"/>
                <a:hlinkClick r:id="rId3"/>
              </a:rPr>
              <a:t>module 4</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39</a:t>
            </a:fld>
            <a:endParaRPr lang="de-DE"/>
          </a:p>
        </p:txBody>
      </p:sp>
    </p:spTree>
    <p:extLst>
      <p:ext uri="{BB962C8B-B14F-4D97-AF65-F5344CB8AC3E}">
        <p14:creationId xmlns:p14="http://schemas.microsoft.com/office/powerpoint/2010/main" val="3127104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Assist your patient to evaluate their immediate and future safety, and that of their children.</a:t>
            </a:r>
          </a:p>
          <a:p>
            <a:pPr marL="0" indent="0">
              <a:buNone/>
            </a:pPr>
            <a:r>
              <a:rPr lang="en-US" dirty="0"/>
              <a:t>Best-practice risk assessment involves seeking relevant facts about their particular situation, asking them about their own perception of risk, and using professional judgment.</a:t>
            </a:r>
          </a:p>
          <a:p>
            <a:pPr marL="0" indent="0">
              <a:buNone/>
            </a:pPr>
            <a:r>
              <a:rPr lang="en-US" dirty="0"/>
              <a:t>You may need to refer your patient to a specialized domestic violence service.</a:t>
            </a:r>
          </a:p>
        </p:txBody>
      </p:sp>
      <p:sp>
        <p:nvSpPr>
          <p:cNvPr id="4" name="Foliennummernplatzhalter 3"/>
          <p:cNvSpPr>
            <a:spLocks noGrp="1"/>
          </p:cNvSpPr>
          <p:nvPr>
            <p:ph type="sldNum" sz="quarter" idx="5"/>
          </p:nvPr>
        </p:nvSpPr>
        <p:spPr/>
        <p:txBody>
          <a:bodyPr/>
          <a:lstStyle/>
          <a:p>
            <a:fld id="{03A7C3D9-7EB3-B740-9AA0-E3FFA2D6A09C}" type="slidenum">
              <a:rPr lang="de-DE" smtClean="0"/>
              <a:t>40</a:t>
            </a:fld>
            <a:endParaRPr lang="de-DE"/>
          </a:p>
        </p:txBody>
      </p:sp>
    </p:spTree>
    <p:extLst>
      <p:ext uri="{BB962C8B-B14F-4D97-AF65-F5344CB8AC3E}">
        <p14:creationId xmlns:p14="http://schemas.microsoft.com/office/powerpoint/2010/main" val="4232397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essential that you engage the person in a conversation about their perceptions of risk and how they have managed their safety in the past.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Find more information on risk assessment and safety planning in </a:t>
            </a:r>
            <a:r>
              <a:rPr lang="en-GB" b="0" i="0" u="sng" dirty="0">
                <a:solidFill>
                  <a:srgbClr val="2A418B"/>
                </a:solidFill>
                <a:effectLst/>
                <a:latin typeface="+mn-lt"/>
                <a:hlinkClick r:id="rId3"/>
              </a:rPr>
              <a:t>module 5</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41</a:t>
            </a:fld>
            <a:endParaRPr lang="de-DE"/>
          </a:p>
        </p:txBody>
      </p:sp>
    </p:spTree>
    <p:extLst>
      <p:ext uri="{BB962C8B-B14F-4D97-AF65-F5344CB8AC3E}">
        <p14:creationId xmlns:p14="http://schemas.microsoft.com/office/powerpoint/2010/main" val="134306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5"/>
          </p:nvPr>
        </p:nvSpPr>
        <p:spPr/>
        <p:txBody>
          <a:bodyPr/>
          <a:lstStyle/>
          <a:p>
            <a:fld id="{03A7C3D9-7EB3-B740-9AA0-E3FFA2D6A09C}" type="slidenum">
              <a:rPr lang="de-DE" smtClean="0"/>
              <a:t>42</a:t>
            </a:fld>
            <a:endParaRPr lang="de-DE"/>
          </a:p>
        </p:txBody>
      </p:sp>
    </p:spTree>
    <p:extLst>
      <p:ext uri="{BB962C8B-B14F-4D97-AF65-F5344CB8AC3E}">
        <p14:creationId xmlns:p14="http://schemas.microsoft.com/office/powerpoint/2010/main" val="2534956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Referrals: </a:t>
            </a:r>
            <a:r>
              <a:rPr lang="en-GB" sz="1200" noProof="0" dirty="0">
                <a:solidFill>
                  <a:schemeClr val="bg1"/>
                </a:solidFill>
              </a:rPr>
              <a:t>e.g. Police, Domestic Violence Line, legal advice, victim support</a:t>
            </a:r>
          </a:p>
          <a:p>
            <a:r>
              <a:rPr lang="en-GB" noProof="0" dirty="0"/>
              <a:t>Note-taking for legal purposes: documenting injuries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Mandatory reporting: if required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8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83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06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6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an abuse of power within a domestic relationship.</a:t>
            </a:r>
          </a:p>
          <a:p>
            <a:r>
              <a:rPr lang="en-US" sz="1200" dirty="0"/>
              <a:t>It involves one person dominating or controlling another, causing intimidation or fear, or both.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often experienced as a pattern of abuse that escalates over time.</a:t>
            </a:r>
          </a:p>
          <a:p>
            <a:r>
              <a:rPr lang="en-GB" dirty="0"/>
              <a:t>The Power and Control Wheel illustrates the most common abusive behaviours and tactics.</a:t>
            </a:r>
          </a:p>
          <a:p>
            <a:endParaRPr lang="en-GB" dirty="0"/>
          </a:p>
          <a:p>
            <a:r>
              <a:rPr lang="en-GB" b="0" i="0" dirty="0">
                <a:solidFill>
                  <a:srgbClr val="1A1B1F"/>
                </a:solidFill>
                <a:effectLst/>
                <a:latin typeface="+mn-lt"/>
              </a:rPr>
              <a:t>Detailed information on the forms and dynamics of domestic violence is provided in </a:t>
            </a:r>
            <a:r>
              <a:rPr lang="en-GB" b="0" i="0" u="sng" dirty="0">
                <a:solidFill>
                  <a:srgbClr val="2A418B"/>
                </a:solidFill>
                <a:effectLst/>
                <a:latin typeface="+mn-lt"/>
                <a:hlinkClick r:id="rId3"/>
              </a:rPr>
              <a:t>module 1</a:t>
            </a:r>
            <a:r>
              <a:rPr lang="en-GB" b="0" i="0" dirty="0">
                <a:solidFill>
                  <a:srgbClr val="1A1B1F"/>
                </a:solidFill>
                <a:effectLst/>
                <a:latin typeface="+mn-lt"/>
              </a:rPr>
              <a:t>.</a:t>
            </a:r>
            <a:endParaRPr lang="en-GB" dirty="0">
              <a:latin typeface="+mn-lt"/>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Physical violence </a:t>
            </a:r>
            <a:r>
              <a:rPr lang="en-GB" sz="1200" dirty="0"/>
              <a:t>is any use of physical force or threat by use of physical force which compels the victim to do or to abandon or to suffer or restrict or move her/him or to cause her/him pain, fear or humiliation, whether personal injury has occurred.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Psychological violence </a:t>
            </a:r>
            <a:r>
              <a:rPr lang="en-GB" sz="1200" dirty="0"/>
              <a:t>is the conduct and dissemination of information by which the perpetrator of violence in the victim causes fear, humiliation, feelings of inferiority, danger and other psychological distress, even when committed using information and communication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Sexual violence </a:t>
            </a:r>
            <a:r>
              <a:rPr lang="en-GB" sz="1200" dirty="0"/>
              <a:t>is the conduct of sexual content that the victim does not consent to, is coerced into, or because of their level of development, does not understand their meaning, the threat of sexual violence, and the public disclosure of sexual content about the victim.</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Verbal Violence</a:t>
            </a:r>
            <a:r>
              <a:rPr lang="en-GB" sz="1200" b="0" kern="1200" dirty="0">
                <a:solidFill>
                  <a:schemeClr val="tx1"/>
                </a:solidFill>
                <a:effectLst/>
                <a:latin typeface="+mn-lt"/>
                <a:ea typeface="+mn-ea"/>
                <a:cs typeface="+mn-cs"/>
              </a:rPr>
              <a:t> is part of psychological violence. Everything said by the perpetrator to or about the victim in order to harm him or her.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Economic violence </a:t>
            </a:r>
            <a:r>
              <a:rPr lang="en-GB" sz="1200" b="0" kern="1200" dirty="0">
                <a:solidFill>
                  <a:schemeClr val="tx1"/>
                </a:solidFill>
                <a:effectLst/>
                <a:latin typeface="+mn-lt"/>
                <a:ea typeface="+mn-ea"/>
                <a:cs typeface="+mn-cs"/>
              </a:rPr>
              <a:t>is the unjustified control or restriction of a victim in disposing of income or property with which the victim independently disposes or manages or unjustifiably restricting the disposition or management of joint property of family members, unjustified failure to fulfil financial or property obligations to a family member or unjustified shifting financial or property liabilities to a family member.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Neglect </a:t>
            </a:r>
            <a:r>
              <a:rPr lang="en-GB" sz="1200" b="0" kern="1200" dirty="0">
                <a:solidFill>
                  <a:schemeClr val="tx1"/>
                </a:solidFill>
                <a:effectLst/>
                <a:latin typeface="+mn-lt"/>
                <a:ea typeface="+mn-ea"/>
                <a:cs typeface="+mn-cs"/>
              </a:rPr>
              <a:t>is a form of violence where the perpetrator abandons the due care of the victim, which is needed due to illness, disability, age, developmental or other personal circumstances.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Stalking </a:t>
            </a:r>
            <a:r>
              <a:rPr lang="en-GB" sz="1200" b="0" kern="1200" dirty="0">
                <a:solidFill>
                  <a:schemeClr val="tx1"/>
                </a:solidFill>
                <a:effectLst/>
                <a:latin typeface="+mn-lt"/>
                <a:ea typeface="+mn-ea"/>
                <a:cs typeface="+mn-cs"/>
              </a:rPr>
              <a:t>is a wilful repeated unwanted contact, pursuit, physical intrusion, observation, restraint in places where the victim moves or other form of unwanted intrusion into the victim's life.</a:t>
            </a:r>
          </a:p>
          <a:p>
            <a:pPr marL="0" lvl="0" indent="0" algn="l" rtl="0">
              <a:spcBef>
                <a:spcPts val="0"/>
              </a:spcBef>
              <a:spcAft>
                <a:spcPts val="0"/>
              </a:spcAft>
              <a:buNone/>
            </a:pPr>
            <a:endParaRPr lang="de-DE" dirty="0"/>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8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8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following are examples of indicators associated with victims of domestic violence.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researchgate.net/project/IMPROVE-Improving-Access-to-Services-for-Victims-of-Domestic-Violence-by-Accelerating-Change-in-Frontline-Responder-Organisations" TargetMode="External"/><Relationship Id="rId13" Type="http://schemas.openxmlformats.org/officeDocument/2006/relationships/image" Target="../media/image8.png"/><Relationship Id="rId3" Type="http://schemas.openxmlformats.org/officeDocument/2006/relationships/hyperlink" Target="https://www.improve-horizon.eu/" TargetMode="External"/><Relationship Id="rId7" Type="http://schemas.openxmlformats.org/officeDocument/2006/relationships/hyperlink" Target="http://www.linkedin.com/company/improve-heu/"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improveheu" TargetMode="External"/><Relationship Id="rId11" Type="http://schemas.openxmlformats.org/officeDocument/2006/relationships/image" Target="../media/image6.png"/><Relationship Id="rId5" Type="http://schemas.openxmlformats.org/officeDocument/2006/relationships/hyperlink" Target="https://twitter.com/improve_heu"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hyperlink" Target="http://www.improve-horizon.eu/" TargetMode="External"/><Relationship Id="rId9" Type="http://schemas.openxmlformats.org/officeDocument/2006/relationships/image" Target="../media/image4.png"/><Relationship Id="rId14" Type="http://schemas.openxmlformats.org/officeDocument/2006/relationships/hyperlink" Target="mailto:info@improve-horizon.eu"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1"/>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11"/>
          <p:cNvSpPr/>
          <p:nvPr/>
        </p:nvSpPr>
        <p:spPr>
          <a:xfrm>
            <a:off x="0" y="0"/>
            <a:ext cx="12192000" cy="4419599"/>
          </a:xfrm>
          <a:prstGeom prst="rect">
            <a:avLst/>
          </a:prstGeom>
          <a:gradFill>
            <a:gsLst>
              <a:gs pos="0">
                <a:srgbClr val="A3B3D9"/>
              </a:gs>
              <a:gs pos="43000">
                <a:srgbClr val="768FC6"/>
              </a:gs>
              <a:gs pos="100000">
                <a:srgbClr val="29437C"/>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11"/>
          <p:cNvSpPr txBox="1">
            <a:spLocks noGrp="1"/>
          </p:cNvSpPr>
          <p:nvPr>
            <p:ph type="ctrTitle"/>
          </p:nvPr>
        </p:nvSpPr>
        <p:spPr>
          <a:xfrm>
            <a:off x="520306" y="2134337"/>
            <a:ext cx="10833493" cy="22050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520307" y="4419599"/>
            <a:ext cx="10833492" cy="12866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pic>
        <p:nvPicPr>
          <p:cNvPr id="27" name="Google Shape;27;p11"/>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28" name="Google Shape;28;p11"/>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
        <p:nvSpPr>
          <p:cNvPr id="29" name="Google Shape;29;p11"/>
          <p:cNvSpPr/>
          <p:nvPr/>
        </p:nvSpPr>
        <p:spPr>
          <a:xfrm>
            <a:off x="0" y="5874327"/>
            <a:ext cx="12192000" cy="235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6"/>
        <p:cNvGrpSpPr/>
        <p:nvPr/>
      </p:nvGrpSpPr>
      <p:grpSpPr>
        <a:xfrm>
          <a:off x="0" y="0"/>
          <a:ext cx="0" cy="0"/>
          <a:chOff x="0" y="0"/>
          <a:chExt cx="0" cy="0"/>
        </a:xfrm>
      </p:grpSpPr>
      <p:sp>
        <p:nvSpPr>
          <p:cNvPr id="97" name="Google Shape;97;p21"/>
          <p:cNvSpPr>
            <a:spLocks noGrp="1"/>
          </p:cNvSpPr>
          <p:nvPr>
            <p:ph type="pic" idx="2"/>
          </p:nvPr>
        </p:nvSpPr>
        <p:spPr>
          <a:xfrm>
            <a:off x="5183188" y="1330036"/>
            <a:ext cx="6172200" cy="4531014"/>
          </a:xfrm>
          <a:prstGeom prst="rect">
            <a:avLst/>
          </a:prstGeom>
          <a:noFill/>
          <a:ln>
            <a:noFill/>
          </a:ln>
        </p:spPr>
      </p:sp>
      <p:sp>
        <p:nvSpPr>
          <p:cNvPr id="98" name="Google Shape;98;p21"/>
          <p:cNvSpPr txBox="1">
            <a:spLocks noGrp="1"/>
          </p:cNvSpPr>
          <p:nvPr>
            <p:ph type="body" idx="1"/>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01" name="Google Shape;101;p21"/>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spTree>
      <p:nvGrpSpPr>
        <p:cNvPr id="1" name="Shape 35"/>
        <p:cNvGrpSpPr/>
        <p:nvPr/>
      </p:nvGrpSpPr>
      <p:grpSpPr>
        <a:xfrm>
          <a:off x="0" y="0"/>
          <a:ext cx="0" cy="0"/>
          <a:chOff x="0" y="0"/>
          <a:chExt cx="0" cy="0"/>
        </a:xfrm>
      </p:grpSpPr>
      <p:sp>
        <p:nvSpPr>
          <p:cNvPr id="36" name="Google Shape;36;p13"/>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13"/>
          <p:cNvSpPr/>
          <p:nvPr/>
        </p:nvSpPr>
        <p:spPr>
          <a:xfrm>
            <a:off x="0" y="-1"/>
            <a:ext cx="5400000" cy="6276109"/>
          </a:xfrm>
          <a:prstGeom prst="rect">
            <a:avLst/>
          </a:prstGeom>
          <a:gradFill>
            <a:gsLst>
              <a:gs pos="0">
                <a:srgbClr val="AD6DAA"/>
              </a:gs>
              <a:gs pos="50000">
                <a:srgbClr val="A654A3"/>
              </a:gs>
              <a:gs pos="100000">
                <a:srgbClr val="96479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8;p13"/>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39" name="Google Shape;39;p13"/>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13"/>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14"/>
          <p:cNvSpPr txBox="1">
            <a:spLocks noGrp="1"/>
          </p:cNvSpPr>
          <p:nvPr>
            <p:ph type="body" idx="1"/>
          </p:nvPr>
        </p:nvSpPr>
        <p:spPr>
          <a:xfrm>
            <a:off x="838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body" idx="2"/>
          </p:nvPr>
        </p:nvSpPr>
        <p:spPr>
          <a:xfrm>
            <a:off x="6172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9" name="Google Shape;49;p14"/>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15"/>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15"/>
          <p:cNvSpPr/>
          <p:nvPr/>
        </p:nvSpPr>
        <p:spPr>
          <a:xfrm>
            <a:off x="-6933" y="-1949"/>
            <a:ext cx="5400000" cy="6276109"/>
          </a:xfrm>
          <a:prstGeom prst="rect">
            <a:avLst/>
          </a:prstGeom>
          <a:gradFill>
            <a:gsLst>
              <a:gs pos="0">
                <a:srgbClr val="C2E0A9"/>
              </a:gs>
              <a:gs pos="77000">
                <a:srgbClr val="67A834"/>
              </a:gs>
              <a:gs pos="100000">
                <a:srgbClr val="5A9829"/>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 name="Google Shape;53;p15"/>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54" name="Google Shape;54;p1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6" name="Google Shape;56;p15"/>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5"/>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1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2" name="Google Shape;62;p16"/>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mt="20000"/>
          </a:blip>
          <a:srcRect l="15642" t="19359" r="15980" b="18980"/>
          <a:stretch/>
        </p:blipFill>
        <p:spPr>
          <a:xfrm>
            <a:off x="214745" y="1267691"/>
            <a:ext cx="5098473" cy="4597674"/>
          </a:xfrm>
          <a:prstGeom prst="rect">
            <a:avLst/>
          </a:prstGeom>
          <a:noFill/>
          <a:ln>
            <a:noFill/>
          </a:ln>
        </p:spPr>
      </p:pic>
      <p:sp>
        <p:nvSpPr>
          <p:cNvPr id="73" name="Google Shape;73;p18"/>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75" name="Google Shape;75;p18"/>
          <p:cNvSpPr txBox="1"/>
          <p:nvPr/>
        </p:nvSpPr>
        <p:spPr>
          <a:xfrm>
            <a:off x="5622131" y="1546633"/>
            <a:ext cx="42187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Arial"/>
                <a:ea typeface="Arial"/>
                <a:cs typeface="Arial"/>
                <a:sym typeface="Arial"/>
              </a:rPr>
              <a:t>Thank you!</a:t>
            </a:r>
            <a:endParaRPr sz="6000">
              <a:solidFill>
                <a:schemeClr val="accent1"/>
              </a:solidFill>
              <a:latin typeface="Arial"/>
              <a:ea typeface="Arial"/>
              <a:cs typeface="Arial"/>
              <a:sym typeface="Arial"/>
            </a:endParaRPr>
          </a:p>
        </p:txBody>
      </p:sp>
      <p:sp>
        <p:nvSpPr>
          <p:cNvPr id="76" name="Google Shape;76;p18"/>
          <p:cNvSpPr txBox="1"/>
          <p:nvPr/>
        </p:nvSpPr>
        <p:spPr>
          <a:xfrm>
            <a:off x="6380087" y="2726044"/>
            <a:ext cx="421870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Learn more about IMPROVE:</a:t>
            </a:r>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www.improve-horizon.eu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Improve 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IMPROVE</a:t>
            </a:r>
            <a:endParaRPr sz="1800">
              <a:solidFill>
                <a:schemeClr val="dk1"/>
              </a:solidFill>
              <a:latin typeface="Arial"/>
              <a:ea typeface="Arial"/>
              <a:cs typeface="Arial"/>
              <a:sym typeface="Arial"/>
            </a:endParaRPr>
          </a:p>
        </p:txBody>
      </p:sp>
      <p:grpSp>
        <p:nvGrpSpPr>
          <p:cNvPr id="77" name="Google Shape;77;p18"/>
          <p:cNvGrpSpPr/>
          <p:nvPr/>
        </p:nvGrpSpPr>
        <p:grpSpPr>
          <a:xfrm>
            <a:off x="5705255" y="3146302"/>
            <a:ext cx="539034" cy="2674948"/>
            <a:chOff x="4735437" y="3125520"/>
            <a:chExt cx="539034" cy="2674948"/>
          </a:xfrm>
        </p:grpSpPr>
        <p:pic>
          <p:nvPicPr>
            <p:cNvPr id="78" name="Google Shape;78;p18"/>
            <p:cNvPicPr preferRelativeResize="0"/>
            <p:nvPr/>
          </p:nvPicPr>
          <p:blipFill rotWithShape="1">
            <a:blip r:embed="rId9">
              <a:alphaModFix/>
            </a:blip>
            <a:srcRect/>
            <a:stretch/>
          </p:blipFill>
          <p:spPr>
            <a:xfrm>
              <a:off x="4828308" y="4322871"/>
              <a:ext cx="353291" cy="353291"/>
            </a:xfrm>
            <a:prstGeom prst="rect">
              <a:avLst/>
            </a:prstGeom>
            <a:noFill/>
            <a:ln>
              <a:noFill/>
            </a:ln>
          </p:spPr>
        </p:pic>
        <p:pic>
          <p:nvPicPr>
            <p:cNvPr id="79" name="Google Shape;79;p18"/>
            <p:cNvPicPr preferRelativeResize="0"/>
            <p:nvPr/>
          </p:nvPicPr>
          <p:blipFill rotWithShape="1">
            <a:blip r:embed="rId10">
              <a:alphaModFix/>
            </a:blip>
            <a:srcRect/>
            <a:stretch/>
          </p:blipFill>
          <p:spPr>
            <a:xfrm>
              <a:off x="4828307" y="4916196"/>
              <a:ext cx="353291" cy="353291"/>
            </a:xfrm>
            <a:prstGeom prst="rect">
              <a:avLst/>
            </a:prstGeom>
            <a:noFill/>
            <a:ln>
              <a:noFill/>
            </a:ln>
          </p:spPr>
        </p:pic>
        <p:pic>
          <p:nvPicPr>
            <p:cNvPr id="80" name="Google Shape;80;p18"/>
            <p:cNvPicPr preferRelativeResize="0"/>
            <p:nvPr/>
          </p:nvPicPr>
          <p:blipFill rotWithShape="1">
            <a:blip r:embed="rId11">
              <a:alphaModFix/>
            </a:blip>
            <a:srcRect/>
            <a:stretch/>
          </p:blipFill>
          <p:spPr>
            <a:xfrm>
              <a:off x="4735437" y="3842244"/>
              <a:ext cx="539034" cy="302937"/>
            </a:xfrm>
            <a:prstGeom prst="rect">
              <a:avLst/>
            </a:prstGeom>
            <a:noFill/>
            <a:ln>
              <a:noFill/>
            </a:ln>
          </p:spPr>
        </p:pic>
        <p:pic>
          <p:nvPicPr>
            <p:cNvPr id="81" name="Google Shape;81;p18"/>
            <p:cNvPicPr preferRelativeResize="0"/>
            <p:nvPr/>
          </p:nvPicPr>
          <p:blipFill rotWithShape="1">
            <a:blip r:embed="rId12">
              <a:alphaModFix/>
            </a:blip>
            <a:srcRect/>
            <a:stretch/>
          </p:blipFill>
          <p:spPr>
            <a:xfrm>
              <a:off x="4828306" y="5447177"/>
              <a:ext cx="353291" cy="353291"/>
            </a:xfrm>
            <a:prstGeom prst="rect">
              <a:avLst/>
            </a:prstGeom>
            <a:noFill/>
            <a:ln>
              <a:noFill/>
            </a:ln>
          </p:spPr>
        </p:pic>
        <p:pic>
          <p:nvPicPr>
            <p:cNvPr id="82" name="Google Shape;82;p18" descr="Internet with solid fill"/>
            <p:cNvPicPr preferRelativeResize="0"/>
            <p:nvPr/>
          </p:nvPicPr>
          <p:blipFill rotWithShape="1">
            <a:blip r:embed="rId13">
              <a:alphaModFix/>
            </a:blip>
            <a:srcRect/>
            <a:stretch/>
          </p:blipFill>
          <p:spPr>
            <a:xfrm>
              <a:off x="4735437" y="3125520"/>
              <a:ext cx="539034" cy="539034"/>
            </a:xfrm>
            <a:prstGeom prst="rect">
              <a:avLst/>
            </a:prstGeom>
            <a:noFill/>
            <a:ln>
              <a:noFill/>
            </a:ln>
          </p:spPr>
        </p:pic>
      </p:grpSp>
      <p:sp>
        <p:nvSpPr>
          <p:cNvPr id="83" name="Google Shape;83;p18"/>
          <p:cNvSpPr txBox="1"/>
          <p:nvPr/>
        </p:nvSpPr>
        <p:spPr>
          <a:xfrm>
            <a:off x="1295470" y="5474935"/>
            <a:ext cx="35348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info@improve-horizon.eu</a:t>
            </a:r>
            <a:endParaRPr sz="1800">
              <a:solidFill>
                <a:schemeClr val="dk1"/>
              </a:solidFill>
              <a:latin typeface="Arial"/>
              <a:ea typeface="Arial"/>
              <a:cs typeface="Arial"/>
              <a:sym typeface="Arial"/>
            </a:endParaRPr>
          </a:p>
        </p:txBody>
      </p:sp>
      <p:pic>
        <p:nvPicPr>
          <p:cNvPr id="84" name="Google Shape;84;p18" descr="Email with solid fill"/>
          <p:cNvPicPr preferRelativeResize="0"/>
          <p:nvPr/>
        </p:nvPicPr>
        <p:blipFill rotWithShape="1">
          <a:blip r:embed="rId15">
            <a:alphaModFix/>
          </a:blip>
          <a:srcRect/>
          <a:stretch/>
        </p:blipFill>
        <p:spPr>
          <a:xfrm>
            <a:off x="487250" y="5369826"/>
            <a:ext cx="579550" cy="579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8" name="Google Shape;88;p19"/>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9" name="Google Shape;89;p19"/>
          <p:cNvPicPr preferRelativeResize="0"/>
          <p:nvPr/>
        </p:nvPicPr>
        <p:blipFill rotWithShape="1">
          <a:blip r:embed="rId2">
            <a:alphaModFix/>
          </a:blip>
          <a:srcRect t="33998" b="29052"/>
          <a:stretch/>
        </p:blipFill>
        <p:spPr>
          <a:xfrm>
            <a:off x="10114580" y="265765"/>
            <a:ext cx="2007894" cy="7419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5183188" y="1337974"/>
            <a:ext cx="6172200" cy="452307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atin typeface="Arial"/>
                <a:ea typeface="Arial"/>
                <a:cs typeface="Arial"/>
                <a:sym typeface="Arial"/>
              </a:defRPr>
            </a:lvl1pPr>
            <a:lvl2pPr marL="914400" lvl="1" indent="-406400" algn="l">
              <a:lnSpc>
                <a:spcPct val="90000"/>
              </a:lnSpc>
              <a:spcBef>
                <a:spcPts val="500"/>
              </a:spcBef>
              <a:spcAft>
                <a:spcPts val="0"/>
              </a:spcAft>
              <a:buSzPts val="2800"/>
              <a:buChar char="•"/>
              <a:defRPr sz="2800">
                <a:latin typeface="Arial"/>
                <a:ea typeface="Arial"/>
                <a:cs typeface="Arial"/>
                <a:sym typeface="Arial"/>
              </a:defRPr>
            </a:lvl2pPr>
            <a:lvl3pPr marL="1371600" lvl="2" indent="-381000" algn="l">
              <a:lnSpc>
                <a:spcPct val="90000"/>
              </a:lnSpc>
              <a:spcBef>
                <a:spcPts val="500"/>
              </a:spcBef>
              <a:spcAft>
                <a:spcPts val="0"/>
              </a:spcAft>
              <a:buSzPts val="2400"/>
              <a:buChar char="•"/>
              <a:defRPr sz="2400">
                <a:latin typeface="Arial"/>
                <a:ea typeface="Arial"/>
                <a:cs typeface="Arial"/>
                <a:sym typeface="Arial"/>
              </a:defRPr>
            </a:lvl3pPr>
            <a:lvl4pPr marL="1828800" lvl="3" indent="-355600" algn="l">
              <a:lnSpc>
                <a:spcPct val="90000"/>
              </a:lnSpc>
              <a:spcBef>
                <a:spcPts val="500"/>
              </a:spcBef>
              <a:spcAft>
                <a:spcPts val="0"/>
              </a:spcAft>
              <a:buSzPts val="2000"/>
              <a:buChar char="•"/>
              <a:defRPr sz="2000">
                <a:latin typeface="Arial"/>
                <a:ea typeface="Arial"/>
                <a:cs typeface="Arial"/>
                <a:sym typeface="Arial"/>
              </a:defRPr>
            </a:lvl4pPr>
            <a:lvl5pPr marL="2286000" lvl="4" indent="-355600" algn="l">
              <a:lnSpc>
                <a:spcPct val="90000"/>
              </a:lnSpc>
              <a:spcBef>
                <a:spcPts val="500"/>
              </a:spcBef>
              <a:spcAft>
                <a:spcPts val="0"/>
              </a:spcAft>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2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94" name="Google Shape;94;p20"/>
          <p:cNvSpPr txBox="1">
            <a:spLocks noGrp="1"/>
          </p:cNvSpPr>
          <p:nvPr>
            <p:ph type="body" idx="2"/>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0" y="0"/>
            <a:ext cx="12192000" cy="11499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chemeClr val="accent2"/>
                </a:solidFill>
                <a:latin typeface="Arial"/>
                <a:ea typeface="Arial"/>
                <a:cs typeface="Arial"/>
                <a:sym typeface="Arial"/>
              </a:defRPr>
            </a:lvl1pPr>
            <a:lvl2pPr marL="0" marR="0" lvl="1" indent="0" algn="r" rtl="0">
              <a:spcBef>
                <a:spcPts val="0"/>
              </a:spcBef>
              <a:buNone/>
              <a:defRPr sz="1000" b="1" i="0" u="none" strike="noStrike" cap="none">
                <a:solidFill>
                  <a:schemeClr val="accent2"/>
                </a:solidFill>
                <a:latin typeface="Arial"/>
                <a:ea typeface="Arial"/>
                <a:cs typeface="Arial"/>
                <a:sym typeface="Arial"/>
              </a:defRPr>
            </a:lvl2pPr>
            <a:lvl3pPr marL="0" marR="0" lvl="2" indent="0" algn="r" rtl="0">
              <a:spcBef>
                <a:spcPts val="0"/>
              </a:spcBef>
              <a:buNone/>
              <a:defRPr sz="1000" b="1" i="0" u="none" strike="noStrike" cap="none">
                <a:solidFill>
                  <a:schemeClr val="accent2"/>
                </a:solidFill>
                <a:latin typeface="Arial"/>
                <a:ea typeface="Arial"/>
                <a:cs typeface="Arial"/>
                <a:sym typeface="Arial"/>
              </a:defRPr>
            </a:lvl3pPr>
            <a:lvl4pPr marL="0" marR="0" lvl="3" indent="0" algn="r" rtl="0">
              <a:spcBef>
                <a:spcPts val="0"/>
              </a:spcBef>
              <a:buNone/>
              <a:defRPr sz="1000" b="1" i="0" u="none" strike="noStrike" cap="none">
                <a:solidFill>
                  <a:schemeClr val="accent2"/>
                </a:solidFill>
                <a:latin typeface="Arial"/>
                <a:ea typeface="Arial"/>
                <a:cs typeface="Arial"/>
                <a:sym typeface="Arial"/>
              </a:defRPr>
            </a:lvl4pPr>
            <a:lvl5pPr marL="0" marR="0" lvl="4" indent="0" algn="r" rtl="0">
              <a:spcBef>
                <a:spcPts val="0"/>
              </a:spcBef>
              <a:buNone/>
              <a:defRPr sz="1000" b="1" i="0" u="none" strike="noStrike" cap="none">
                <a:solidFill>
                  <a:schemeClr val="accent2"/>
                </a:solidFill>
                <a:latin typeface="Arial"/>
                <a:ea typeface="Arial"/>
                <a:cs typeface="Arial"/>
                <a:sym typeface="Arial"/>
              </a:defRPr>
            </a:lvl5pPr>
            <a:lvl6pPr marL="0" marR="0" lvl="5" indent="0" algn="r" rtl="0">
              <a:spcBef>
                <a:spcPts val="0"/>
              </a:spcBef>
              <a:buNone/>
              <a:defRPr sz="1000" b="1" i="0" u="none" strike="noStrike" cap="none">
                <a:solidFill>
                  <a:schemeClr val="accent2"/>
                </a:solidFill>
                <a:latin typeface="Arial"/>
                <a:ea typeface="Arial"/>
                <a:cs typeface="Arial"/>
                <a:sym typeface="Arial"/>
              </a:defRPr>
            </a:lvl6pPr>
            <a:lvl7pPr marL="0" marR="0" lvl="6" indent="0" algn="r" rtl="0">
              <a:spcBef>
                <a:spcPts val="0"/>
              </a:spcBef>
              <a:buNone/>
              <a:defRPr sz="1000" b="1" i="0" u="none" strike="noStrike" cap="none">
                <a:solidFill>
                  <a:schemeClr val="accent2"/>
                </a:solidFill>
                <a:latin typeface="Arial"/>
                <a:ea typeface="Arial"/>
                <a:cs typeface="Arial"/>
                <a:sym typeface="Arial"/>
              </a:defRPr>
            </a:lvl7pPr>
            <a:lvl8pPr marL="0" marR="0" lvl="7" indent="0" algn="r" rtl="0">
              <a:spcBef>
                <a:spcPts val="0"/>
              </a:spcBef>
              <a:buNone/>
              <a:defRPr sz="1000" b="1" i="0" u="none" strike="noStrike" cap="none">
                <a:solidFill>
                  <a:schemeClr val="accent2"/>
                </a:solidFill>
                <a:latin typeface="Arial"/>
                <a:ea typeface="Arial"/>
                <a:cs typeface="Arial"/>
                <a:sym typeface="Arial"/>
              </a:defRPr>
            </a:lvl8pPr>
            <a:lvl9pPr marL="0" marR="0" lvl="8" indent="0" algn="r" rtl="0">
              <a:spcBef>
                <a:spcPts val="0"/>
              </a:spcBef>
              <a:buNone/>
              <a:defRPr sz="1000" b="1"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5" name="Google Shape;15;p10"/>
          <p:cNvSpPr/>
          <p:nvPr/>
        </p:nvSpPr>
        <p:spPr>
          <a:xfrm>
            <a:off x="10044544" y="136525"/>
            <a:ext cx="2147455" cy="885235"/>
          </a:xfrm>
          <a:custGeom>
            <a:avLst/>
            <a:gdLst/>
            <a:ahLst/>
            <a:cxnLst/>
            <a:rect l="l" t="t" r="r" b="b"/>
            <a:pathLst>
              <a:path w="2121519" h="903747" extrusionOk="0">
                <a:moveTo>
                  <a:pt x="0" y="150628"/>
                </a:moveTo>
                <a:cubicBezTo>
                  <a:pt x="0" y="67438"/>
                  <a:pt x="67438" y="0"/>
                  <a:pt x="150628" y="0"/>
                </a:cubicBezTo>
                <a:lnTo>
                  <a:pt x="2121519" y="0"/>
                </a:lnTo>
                <a:lnTo>
                  <a:pt x="2121519" y="903747"/>
                </a:lnTo>
                <a:lnTo>
                  <a:pt x="150628" y="903747"/>
                </a:lnTo>
                <a:cubicBezTo>
                  <a:pt x="67438" y="903747"/>
                  <a:pt x="0" y="836309"/>
                  <a:pt x="0" y="753119"/>
                </a:cubicBezTo>
                <a:lnTo>
                  <a:pt x="0" y="15062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 name="Google Shape;16;p10"/>
          <p:cNvPicPr preferRelativeResize="0"/>
          <p:nvPr/>
        </p:nvPicPr>
        <p:blipFill rotWithShape="1">
          <a:blip r:embed="rId12">
            <a:alphaModFix/>
          </a:blip>
          <a:srcRect t="33998" b="29052"/>
          <a:stretch/>
        </p:blipFill>
        <p:spPr>
          <a:xfrm>
            <a:off x="10114580" y="265765"/>
            <a:ext cx="2007894" cy="741918"/>
          </a:xfrm>
          <a:prstGeom prst="rect">
            <a:avLst/>
          </a:prstGeom>
          <a:noFill/>
          <a:ln>
            <a:noFill/>
          </a:ln>
        </p:spPr>
      </p:pic>
      <p:sp>
        <p:nvSpPr>
          <p:cNvPr id="17" name="Google Shape;17;p10"/>
          <p:cNvSpPr txBox="1"/>
          <p:nvPr/>
        </p:nvSpPr>
        <p:spPr>
          <a:xfrm>
            <a:off x="1655618" y="6356350"/>
            <a:ext cx="2369127" cy="3651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chemeClr val="accent1"/>
                </a:solidFill>
                <a:latin typeface="Arial"/>
                <a:ea typeface="Arial"/>
                <a:cs typeface="Arial"/>
                <a:sym typeface="Arial"/>
              </a:rPr>
              <a:t>HORIZON Innovation Actions Grant Agreement No. 101074010</a:t>
            </a:r>
            <a:endParaRPr sz="1000">
              <a:solidFill>
                <a:schemeClr val="accent1"/>
              </a:solidFill>
              <a:latin typeface="Arial"/>
              <a:ea typeface="Arial"/>
              <a:cs typeface="Arial"/>
              <a:sym typeface="Arial"/>
            </a:endParaRPr>
          </a:p>
        </p:txBody>
      </p:sp>
      <p:pic>
        <p:nvPicPr>
          <p:cNvPr id="18" name="Google Shape;18;p10"/>
          <p:cNvPicPr preferRelativeResize="0"/>
          <p:nvPr/>
        </p:nvPicPr>
        <p:blipFill rotWithShape="1">
          <a:blip r:embed="rId13">
            <a:alphaModFix/>
          </a:blip>
          <a:srcRect/>
          <a:stretch/>
        </p:blipFill>
        <p:spPr>
          <a:xfrm>
            <a:off x="180109" y="6377437"/>
            <a:ext cx="1537855" cy="322950"/>
          </a:xfrm>
          <a:prstGeom prst="rect">
            <a:avLst/>
          </a:prstGeom>
          <a:noFill/>
          <a:ln>
            <a:noFill/>
          </a:ln>
        </p:spPr>
      </p:pic>
      <p:sp>
        <p:nvSpPr>
          <p:cNvPr id="19" name="Google Shape;19;p10"/>
          <p:cNvSpPr txBox="1">
            <a:spLocks noGrp="1"/>
          </p:cNvSpPr>
          <p:nvPr>
            <p:ph type="dt" idx="10"/>
          </p:nvPr>
        </p:nvSpPr>
        <p:spPr>
          <a:xfrm>
            <a:off x="11250938" y="6356349"/>
            <a:ext cx="87153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ik.com/free-vector/curiosity-brain-concept-illustration_30590323.htm#query=fragezeichen&amp;position=3&amp;from_view=author"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freepik.com/author/stories"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freepik.com/author/stories" TargetMode="External"/><Relationship Id="rId4" Type="http://schemas.openxmlformats.org/officeDocument/2006/relationships/hyperlink" Target="https://www.freepik.com/free-vector/curiosity-brain-concept-illustration_30590323.htm#query=fragezeichen&amp;position=3&amp;from_view=autho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nUJV-9wvdB8?feature=oembed" TargetMode="Externa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training.improdova.eu/wp-content/uploads/2025/07/MedDocCard-viprom_19-06-2025-ENG-3.pdf"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fflm.ac.uk/resources/publications/proforma-body-diagram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Qc_GHITvTmI?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eepik.com/author/stories" TargetMode="External"/><Relationship Id="rId5" Type="http://schemas.openxmlformats.org/officeDocument/2006/relationships/hyperlink" Target="https://www.freepik.com/free-vector/curiosity-brain-concept-illustration_30590323.htm#query=fragezeichen&amp;position=3&amp;from_view=author"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0" y="2401037"/>
            <a:ext cx="12328919" cy="22050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ts val="6000"/>
              <a:buFont typeface="Arial"/>
              <a:buNone/>
            </a:pPr>
            <a:r>
              <a:rPr lang="en-US" dirty="0"/>
              <a:t>Domestic violence in the Health Sector </a:t>
            </a:r>
            <a:br>
              <a:rPr lang="en-US" dirty="0"/>
            </a:br>
            <a:r>
              <a:rPr lang="en-US" dirty="0"/>
              <a:t>90 min workshop</a:t>
            </a:r>
            <a:br>
              <a:rPr lang="en-US" dirty="0"/>
            </a:br>
            <a:endParaRPr dirty="0"/>
          </a:p>
        </p:txBody>
      </p:sp>
      <p:sp>
        <p:nvSpPr>
          <p:cNvPr id="107" name="Google Shape;107;p1"/>
          <p:cNvSpPr txBox="1">
            <a:spLocks noGrp="1"/>
          </p:cNvSpPr>
          <p:nvPr>
            <p:ph type="subTitle" idx="1"/>
          </p:nvPr>
        </p:nvSpPr>
        <p:spPr>
          <a:xfrm>
            <a:off x="520300" y="4529251"/>
            <a:ext cx="10833600" cy="1176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2400"/>
              <a:buNone/>
            </a:pPr>
            <a:r>
              <a:rPr lang="en-GB" dirty="0"/>
              <a:t>Speaker(s): </a:t>
            </a:r>
            <a:endParaRPr dirty="0"/>
          </a:p>
          <a:p>
            <a:pPr marL="0" lvl="0" indent="0" algn="l" rtl="0">
              <a:lnSpc>
                <a:spcPct val="90000"/>
              </a:lnSpc>
              <a:spcBef>
                <a:spcPts val="1000"/>
              </a:spcBef>
              <a:spcAft>
                <a:spcPts val="0"/>
              </a:spcAft>
              <a:buSzPts val="2400"/>
              <a:buNone/>
            </a:pPr>
            <a:r>
              <a:rPr lang="en-GB" dirty="0"/>
              <a:t>Occasion:</a:t>
            </a:r>
            <a:endParaRPr dirty="0"/>
          </a:p>
          <a:p>
            <a:pPr marL="0" lvl="0" indent="0" algn="l" rtl="0">
              <a:lnSpc>
                <a:spcPct val="90000"/>
              </a:lnSpc>
              <a:spcBef>
                <a:spcPts val="1000"/>
              </a:spcBef>
              <a:spcAft>
                <a:spcPts val="0"/>
              </a:spcAft>
              <a:buSzPts val="2400"/>
              <a:buNone/>
            </a:pPr>
            <a:r>
              <a:rPr lang="en-GB" dirty="0"/>
              <a:t>Date: DD month 20YY </a:t>
            </a:r>
            <a:endParaRPr dirty="0"/>
          </a:p>
        </p:txBody>
      </p:sp>
      <p:sp>
        <p:nvSpPr>
          <p:cNvPr id="108" name="Google Shape;108;p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09" name="Google Shape;109;p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F809B-5CE5-4A6E-8984-C5C831E4481F}"/>
              </a:ext>
            </a:extLst>
          </p:cNvPr>
          <p:cNvSpPr>
            <a:spLocks noGrp="1"/>
          </p:cNvSpPr>
          <p:nvPr>
            <p:ph type="title"/>
          </p:nvPr>
        </p:nvSpPr>
        <p:spPr/>
        <p:txBody>
          <a:bodyPr>
            <a:noAutofit/>
          </a:bodyPr>
          <a:lstStyle/>
          <a:p>
            <a:r>
              <a:rPr lang="de-DE" sz="3600" dirty="0" err="1">
                <a:solidFill>
                  <a:schemeClr val="bg1"/>
                </a:solidFill>
                <a:latin typeface="+mn-lt"/>
                <a:ea typeface="Verdana" panose="020B0604030504040204" pitchFamily="34" charset="0"/>
              </a:rPr>
              <a:t>Physical</a:t>
            </a:r>
            <a:r>
              <a:rPr lang="de-DE" sz="3600" dirty="0">
                <a:solidFill>
                  <a:schemeClr val="bg1"/>
                </a:solidFill>
                <a:latin typeface="+mn-lt"/>
                <a:ea typeface="Verdana" panose="020B0604030504040204" pitchFamily="34" charset="0"/>
              </a:rPr>
              <a:t> </a:t>
            </a:r>
            <a:r>
              <a:rPr lang="de-DE" sz="3600" dirty="0" err="1">
                <a:solidFill>
                  <a:schemeClr val="bg1"/>
                </a:solidFill>
                <a:latin typeface="+mn-lt"/>
                <a:ea typeface="Verdana" panose="020B0604030504040204" pitchFamily="34" charset="0"/>
              </a:rPr>
              <a:t>violence</a:t>
            </a:r>
            <a:endParaRPr lang="de-DE" sz="3600" dirty="0">
              <a:solidFill>
                <a:schemeClr val="bg1"/>
              </a:solidFill>
              <a:latin typeface="+mn-lt"/>
              <a:ea typeface="Verdana" panose="020B0604030504040204" pitchFamily="34" charset="0"/>
            </a:endParaRPr>
          </a:p>
        </p:txBody>
      </p:sp>
      <p:sp>
        <p:nvSpPr>
          <p:cNvPr id="3" name="Inhaltsplatzhalter 2">
            <a:extLst>
              <a:ext uri="{FF2B5EF4-FFF2-40B4-BE49-F238E27FC236}">
                <a16:creationId xmlns:a16="http://schemas.microsoft.com/office/drawing/2014/main" id="{CCD3E227-42E0-48EA-8BAC-CC23AA066B9B}"/>
              </a:ext>
            </a:extLst>
          </p:cNvPr>
          <p:cNvSpPr>
            <a:spLocks noGrp="1"/>
          </p:cNvSpPr>
          <p:nvPr>
            <p:ph idx="1"/>
          </p:nvPr>
        </p:nvSpPr>
        <p:spPr/>
        <p:txBody>
          <a:bodyPr>
            <a:normAutofit/>
          </a:bodyPr>
          <a:lstStyle/>
          <a:p>
            <a:pPr marL="256901" indent="-256901">
              <a:buFont typeface="Arial" panose="020B0604020202020204" pitchFamily="34" charset="0"/>
              <a:buChar char="•"/>
            </a:pPr>
            <a:r>
              <a:rPr lang="en-GB" sz="2400" dirty="0">
                <a:ea typeface="Verdana" panose="020B0604030504040204" pitchFamily="34" charset="0"/>
              </a:rPr>
              <a:t>Any use of physical force or</a:t>
            </a:r>
          </a:p>
          <a:p>
            <a:pPr marL="256901" indent="-256901">
              <a:buFont typeface="Arial" panose="020B0604020202020204" pitchFamily="34" charset="0"/>
              <a:buChar char="•"/>
            </a:pPr>
            <a:r>
              <a:rPr lang="en-GB" sz="2400" dirty="0">
                <a:ea typeface="Verdana" panose="020B0604030504040204" pitchFamily="34" charset="0"/>
              </a:rPr>
              <a:t>Threat by use of physical force</a:t>
            </a:r>
          </a:p>
          <a:p>
            <a:pPr marL="256901" indent="-256901">
              <a:buFont typeface="Arial" panose="020B0604020202020204" pitchFamily="34" charset="0"/>
              <a:buChar char="•"/>
            </a:pPr>
            <a:r>
              <a:rPr lang="en-GB" sz="2400" dirty="0">
                <a:ea typeface="Verdana" panose="020B0604030504040204" pitchFamily="34" charset="0"/>
              </a:rPr>
              <a:t>Aim of coercion, restraint, humiliation or the production of fear or pain</a:t>
            </a:r>
          </a:p>
          <a:p>
            <a:pPr marL="256901" indent="-256901">
              <a:buFont typeface="Arial" panose="020B0604020202020204" pitchFamily="34" charset="0"/>
              <a:buChar char="•"/>
            </a:pPr>
            <a:r>
              <a:rPr lang="en-GB" sz="2400" dirty="0">
                <a:ea typeface="Verdana" panose="020B0604030504040204" pitchFamily="34" charset="0"/>
              </a:rPr>
              <a:t>Minor, invisible traumas up to injuries of the internal organs up to murder</a:t>
            </a:r>
          </a:p>
          <a:p>
            <a:pPr marL="256901" indent="-256901">
              <a:buFont typeface="Arial" panose="020B0604020202020204" pitchFamily="34" charset="0"/>
              <a:buChar char="•"/>
            </a:pPr>
            <a:r>
              <a:rPr lang="en-GB" sz="2400" dirty="0">
                <a:ea typeface="Verdana" panose="020B0604030504040204" pitchFamily="34" charset="0"/>
              </a:rPr>
              <a:t>With or without aids (weapons, household objects)</a:t>
            </a:r>
            <a:endParaRPr lang="de-DE" sz="4400" dirty="0"/>
          </a:p>
        </p:txBody>
      </p:sp>
      <p:sp>
        <p:nvSpPr>
          <p:cNvPr id="4" name="Google Shape;124;p3">
            <a:extLst>
              <a:ext uri="{FF2B5EF4-FFF2-40B4-BE49-F238E27FC236}">
                <a16:creationId xmlns:a16="http://schemas.microsoft.com/office/drawing/2014/main" id="{AE57A914-5B44-485E-9BBF-D2D69C12E730}"/>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6" name="Textfeld 5">
            <a:extLst>
              <a:ext uri="{FF2B5EF4-FFF2-40B4-BE49-F238E27FC236}">
                <a16:creationId xmlns:a16="http://schemas.microsoft.com/office/drawing/2014/main" id="{C40D7D68-A25C-452A-9FE8-91B7EFA23270}"/>
              </a:ext>
            </a:extLst>
          </p:cNvPr>
          <p:cNvSpPr txBox="1"/>
          <p:nvPr/>
        </p:nvSpPr>
        <p:spPr>
          <a:xfrm>
            <a:off x="729095" y="3868639"/>
            <a:ext cx="10024630" cy="2308324"/>
          </a:xfrm>
          <a:prstGeom prst="rect">
            <a:avLst/>
          </a:prstGeom>
          <a:noFill/>
        </p:spPr>
        <p:txBody>
          <a:bodyPr wrap="square">
            <a:spAutoFit/>
          </a:bodyPr>
          <a:lstStyle/>
          <a:p>
            <a:r>
              <a:rPr lang="en-GB" sz="2400" b="1" dirty="0">
                <a:ea typeface="Verdana" panose="020B0604030504040204" pitchFamily="34" charset="0"/>
              </a:rPr>
              <a:t>Examples</a:t>
            </a:r>
          </a:p>
          <a:p>
            <a:pPr marL="256901" indent="-256901">
              <a:buFont typeface="Arial" panose="020B0604020202020204" pitchFamily="34" charset="0"/>
              <a:buChar char="•"/>
            </a:pPr>
            <a:r>
              <a:rPr lang="en-GB" sz="2400" dirty="0">
                <a:ea typeface="Verdana" panose="020B0604030504040204" pitchFamily="34" charset="0"/>
              </a:rPr>
              <a:t>Holding on, pushing, hitting, kicking, burning/scalding</a:t>
            </a:r>
          </a:p>
          <a:p>
            <a:pPr marL="256901" indent="-256901">
              <a:buFont typeface="Arial" panose="020B0604020202020204" pitchFamily="34" charset="0"/>
              <a:buChar char="•"/>
            </a:pPr>
            <a:r>
              <a:rPr lang="en-GB" sz="2400" dirty="0">
                <a:ea typeface="Verdana" panose="020B0604030504040204" pitchFamily="34" charset="0"/>
              </a:rPr>
              <a:t>Locking up the partner</a:t>
            </a:r>
          </a:p>
          <a:p>
            <a:pPr marL="256901" indent="-256901">
              <a:buFont typeface="Arial" panose="020B0604020202020204" pitchFamily="34" charset="0"/>
              <a:buChar char="•"/>
            </a:pPr>
            <a:r>
              <a:rPr lang="en-GB" sz="2400" dirty="0">
                <a:ea typeface="Verdana" panose="020B0604030504040204" pitchFamily="34" charset="0"/>
              </a:rPr>
              <a:t>Destruction of property</a:t>
            </a:r>
          </a:p>
          <a:p>
            <a:pPr marL="256901" indent="-256901">
              <a:buFont typeface="Arial" panose="020B0604020202020204" pitchFamily="34" charset="0"/>
              <a:buChar char="•"/>
            </a:pPr>
            <a:r>
              <a:rPr lang="en-GB" sz="2400" dirty="0">
                <a:ea typeface="Verdana" panose="020B0604030504040204" pitchFamily="34" charset="0"/>
              </a:rPr>
              <a:t>Harming family, friends, pets</a:t>
            </a:r>
          </a:p>
          <a:p>
            <a:pPr marL="256901" indent="-256901">
              <a:buFont typeface="Arial" panose="020B0604020202020204" pitchFamily="34" charset="0"/>
              <a:buChar char="•"/>
            </a:pPr>
            <a:r>
              <a:rPr lang="en-GB" sz="2400" dirty="0">
                <a:ea typeface="Verdana" panose="020B0604030504040204" pitchFamily="34" charset="0"/>
              </a:rPr>
              <a:t>administering medication or drugs against the victim's will</a:t>
            </a:r>
            <a:endParaRPr lang="de-DE" sz="2400" dirty="0">
              <a:ea typeface="Verdana" panose="020B0604030504040204" pitchFamily="34" charset="0"/>
            </a:endParaRPr>
          </a:p>
        </p:txBody>
      </p:sp>
      <p:sp>
        <p:nvSpPr>
          <p:cNvPr id="7" name="Google Shape;125;p3">
            <a:extLst>
              <a:ext uri="{FF2B5EF4-FFF2-40B4-BE49-F238E27FC236}">
                <a16:creationId xmlns:a16="http://schemas.microsoft.com/office/drawing/2014/main" id="{4769F089-44E8-40D0-9B44-7B5A382FF2D9}"/>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0125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016A9-5381-4512-B1E2-E6CCB95A8D21}"/>
              </a:ext>
            </a:extLst>
          </p:cNvPr>
          <p:cNvSpPr>
            <a:spLocks noGrp="1"/>
          </p:cNvSpPr>
          <p:nvPr>
            <p:ph type="title"/>
          </p:nvPr>
        </p:nvSpPr>
        <p:spPr/>
        <p:txBody>
          <a:bodyPr>
            <a:normAutofit/>
          </a:bodyPr>
          <a:lstStyle/>
          <a:p>
            <a:r>
              <a:rPr lang="de-DE" sz="3600" dirty="0">
                <a:solidFill>
                  <a:schemeClr val="bg1"/>
                </a:solidFill>
                <a:latin typeface="+mn-lt"/>
                <a:ea typeface="Verdana" panose="020B0604030504040204" pitchFamily="34" charset="0"/>
              </a:rPr>
              <a:t>Sexual </a:t>
            </a:r>
            <a:r>
              <a:rPr lang="de-DE" sz="3600" dirty="0" err="1">
                <a:solidFill>
                  <a:schemeClr val="bg1"/>
                </a:solidFill>
                <a:latin typeface="+mn-lt"/>
                <a:ea typeface="Verdana" panose="020B0604030504040204" pitchFamily="34" charset="0"/>
              </a:rPr>
              <a:t>violence</a:t>
            </a:r>
            <a:endParaRPr lang="de-DE" sz="3600" dirty="0">
              <a:solidFill>
                <a:schemeClr val="bg1"/>
              </a:solidFill>
              <a:latin typeface="+mn-lt"/>
              <a:ea typeface="Verdana" panose="020B0604030504040204" pitchFamily="34" charset="0"/>
            </a:endParaRPr>
          </a:p>
        </p:txBody>
      </p:sp>
      <p:sp>
        <p:nvSpPr>
          <p:cNvPr id="3" name="Inhaltsplatzhalter 2">
            <a:extLst>
              <a:ext uri="{FF2B5EF4-FFF2-40B4-BE49-F238E27FC236}">
                <a16:creationId xmlns:a16="http://schemas.microsoft.com/office/drawing/2014/main" id="{DB26AD80-6D6A-4919-88C9-9E619B8D5917}"/>
              </a:ext>
            </a:extLst>
          </p:cNvPr>
          <p:cNvSpPr>
            <a:spLocks noGrp="1"/>
          </p:cNvSpPr>
          <p:nvPr>
            <p:ph idx="1"/>
          </p:nvPr>
        </p:nvSpPr>
        <p:spPr>
          <a:xfrm>
            <a:off x="942975" y="1793924"/>
            <a:ext cx="10515600" cy="4927550"/>
          </a:xfrm>
        </p:spPr>
        <p:txBody>
          <a:bodyPr>
            <a:normAutofit/>
          </a:bodyPr>
          <a:lstStyle/>
          <a:p>
            <a:pPr marL="256901" indent="-256901">
              <a:buFont typeface="Arial" panose="020B0604020202020204" pitchFamily="34" charset="0"/>
              <a:buChar char="•"/>
            </a:pPr>
            <a:r>
              <a:rPr lang="en-GB" sz="2400" dirty="0">
                <a:ea typeface="Verdana" panose="020B0604030504040204" pitchFamily="34" charset="0"/>
              </a:rPr>
              <a:t>Sexual acts on a person without their consent</a:t>
            </a:r>
          </a:p>
          <a:p>
            <a:pPr marL="256901" indent="-256901">
              <a:buFont typeface="Arial" panose="020B0604020202020204" pitchFamily="34" charset="0"/>
              <a:buChar char="•"/>
            </a:pPr>
            <a:r>
              <a:rPr lang="de-DE" sz="2400" dirty="0" err="1">
                <a:ea typeface="Verdana" panose="020B0604030504040204" pitchFamily="34" charset="0"/>
                <a:sym typeface="Wingdings" pitchFamily="2" charset="2"/>
              </a:rPr>
              <a:t>Inequality</a:t>
            </a:r>
            <a:r>
              <a:rPr lang="de-DE" sz="2400" dirty="0">
                <a:ea typeface="Verdana" panose="020B0604030504040204" pitchFamily="34" charset="0"/>
                <a:sym typeface="Wingdings" pitchFamily="2" charset="2"/>
              </a:rPr>
              <a:t> </a:t>
            </a:r>
            <a:r>
              <a:rPr lang="de-DE" sz="2400" dirty="0" err="1">
                <a:ea typeface="Verdana" panose="020B0604030504040204" pitchFamily="34" charset="0"/>
                <a:sym typeface="Wingdings" pitchFamily="2" charset="2"/>
              </a:rPr>
              <a:t>of</a:t>
            </a:r>
            <a:r>
              <a:rPr lang="de-DE" sz="2400" dirty="0">
                <a:ea typeface="Verdana" panose="020B0604030504040204" pitchFamily="34" charset="0"/>
                <a:sym typeface="Wingdings" pitchFamily="2" charset="2"/>
              </a:rPr>
              <a:t> </a:t>
            </a:r>
            <a:r>
              <a:rPr lang="de-DE" sz="2400" dirty="0" err="1">
                <a:ea typeface="Verdana" panose="020B0604030504040204" pitchFamily="34" charset="0"/>
                <a:sym typeface="Wingdings" pitchFamily="2" charset="2"/>
              </a:rPr>
              <a:t>the</a:t>
            </a:r>
            <a:r>
              <a:rPr lang="de-DE" sz="2400" dirty="0">
                <a:ea typeface="Verdana" panose="020B0604030504040204" pitchFamily="34" charset="0"/>
                <a:sym typeface="Wingdings" pitchFamily="2" charset="2"/>
              </a:rPr>
              <a:t> </a:t>
            </a:r>
            <a:r>
              <a:rPr lang="de-DE" sz="2400" dirty="0" err="1">
                <a:ea typeface="Verdana" panose="020B0604030504040204" pitchFamily="34" charset="0"/>
                <a:sym typeface="Wingdings" pitchFamily="2" charset="2"/>
              </a:rPr>
              <a:t>interactors</a:t>
            </a:r>
            <a:endParaRPr lang="de-DE" sz="2400" dirty="0">
              <a:ea typeface="Verdana" panose="020B0604030504040204" pitchFamily="34" charset="0"/>
              <a:sym typeface="Wingdings" pitchFamily="2" charset="2"/>
            </a:endParaRPr>
          </a:p>
          <a:p>
            <a:pPr marL="256901" indent="-256901">
              <a:buFont typeface="Arial" panose="020B0604020202020204" pitchFamily="34" charset="0"/>
              <a:buChar char="•"/>
            </a:pPr>
            <a:r>
              <a:rPr lang="de-DE" sz="2400" dirty="0" err="1">
                <a:ea typeface="Verdana" panose="020B0604030504040204" pitchFamily="34" charset="0"/>
                <a:sym typeface="Wingdings" pitchFamily="2" charset="2"/>
              </a:rPr>
              <a:t>Various</a:t>
            </a:r>
            <a:r>
              <a:rPr lang="de-DE" sz="2400" dirty="0">
                <a:ea typeface="Verdana" panose="020B0604030504040204" pitchFamily="34" charset="0"/>
                <a:sym typeface="Wingdings" pitchFamily="2" charset="2"/>
              </a:rPr>
              <a:t> </a:t>
            </a:r>
            <a:r>
              <a:rPr lang="de-DE" sz="2400" dirty="0" err="1">
                <a:ea typeface="Verdana" panose="020B0604030504040204" pitchFamily="34" charset="0"/>
                <a:sym typeface="Wingdings" pitchFamily="2" charset="2"/>
              </a:rPr>
              <a:t>forms</a:t>
            </a:r>
            <a:r>
              <a:rPr lang="de-DE" sz="2400" dirty="0">
                <a:ea typeface="Verdana" panose="020B0604030504040204" pitchFamily="34" charset="0"/>
                <a:sym typeface="Wingdings" pitchFamily="2" charset="2"/>
              </a:rPr>
              <a:t>:</a:t>
            </a:r>
          </a:p>
          <a:p>
            <a:pPr lvl="1"/>
            <a:r>
              <a:rPr lang="de-DE" b="1" dirty="0" err="1">
                <a:ea typeface="Verdana" panose="020B0604030504040204" pitchFamily="34" charset="0"/>
              </a:rPr>
              <a:t>Rape</a:t>
            </a:r>
            <a:endParaRPr lang="de-DE" b="1" dirty="0">
              <a:ea typeface="Verdana" panose="020B0604030504040204" pitchFamily="34" charset="0"/>
            </a:endParaRPr>
          </a:p>
          <a:p>
            <a:pPr lvl="1"/>
            <a:r>
              <a:rPr lang="de-DE" b="1" dirty="0">
                <a:ea typeface="Verdana" panose="020B0604030504040204" pitchFamily="34" charset="0"/>
              </a:rPr>
              <a:t>Sexual </a:t>
            </a:r>
            <a:r>
              <a:rPr lang="de-DE" b="1" dirty="0" err="1">
                <a:ea typeface="Verdana" panose="020B0604030504040204" pitchFamily="34" charset="0"/>
              </a:rPr>
              <a:t>abuse</a:t>
            </a:r>
            <a:r>
              <a:rPr lang="de-DE" b="1" dirty="0">
                <a:ea typeface="Verdana" panose="020B0604030504040204" pitchFamily="34" charset="0"/>
              </a:rPr>
              <a:t> (</a:t>
            </a:r>
            <a:r>
              <a:rPr lang="de-DE" b="1" dirty="0" err="1">
                <a:ea typeface="Verdana" panose="020B0604030504040204" pitchFamily="34" charset="0"/>
              </a:rPr>
              <a:t>sexualised</a:t>
            </a:r>
            <a:r>
              <a:rPr lang="de-DE" b="1" dirty="0">
                <a:ea typeface="Verdana" panose="020B0604030504040204" pitchFamily="34" charset="0"/>
              </a:rPr>
              <a:t> </a:t>
            </a:r>
            <a:r>
              <a:rPr lang="de-DE" b="1" dirty="0" err="1">
                <a:ea typeface="Verdana" panose="020B0604030504040204" pitchFamily="34" charset="0"/>
              </a:rPr>
              <a:t>violence</a:t>
            </a:r>
            <a:r>
              <a:rPr lang="de-DE" b="1" dirty="0">
                <a:ea typeface="Verdana" panose="020B0604030504040204" pitchFamily="34" charset="0"/>
              </a:rPr>
              <a:t>)</a:t>
            </a:r>
          </a:p>
          <a:p>
            <a:pPr lvl="1"/>
            <a:r>
              <a:rPr lang="de-DE" b="1" dirty="0">
                <a:ea typeface="Verdana" panose="020B0604030504040204" pitchFamily="34" charset="0"/>
              </a:rPr>
              <a:t>Sexual </a:t>
            </a:r>
            <a:r>
              <a:rPr lang="de-DE" b="1" dirty="0" err="1">
                <a:ea typeface="Verdana" panose="020B0604030504040204" pitchFamily="34" charset="0"/>
              </a:rPr>
              <a:t>coercion</a:t>
            </a:r>
            <a:endParaRPr lang="de-DE" b="1" dirty="0">
              <a:ea typeface="Verdana" panose="020B0604030504040204" pitchFamily="34" charset="0"/>
            </a:endParaRPr>
          </a:p>
          <a:p>
            <a:pPr marL="0" indent="0">
              <a:buNone/>
            </a:pPr>
            <a:endParaRPr lang="de-DE" sz="2400" dirty="0">
              <a:ea typeface="Verdana" panose="020B0604030504040204" pitchFamily="34" charset="0"/>
            </a:endParaRPr>
          </a:p>
          <a:p>
            <a:pPr marL="256901" indent="-256901">
              <a:buFont typeface="Arial" panose="020B0604020202020204" pitchFamily="34" charset="0"/>
              <a:buChar char="•"/>
            </a:pPr>
            <a:r>
              <a:rPr lang="en-GB" sz="2400" dirty="0">
                <a:ea typeface="Verdana" panose="020B0604030504040204" pitchFamily="34" charset="0"/>
              </a:rPr>
              <a:t>High potential for harm to the victim </a:t>
            </a:r>
            <a:r>
              <a:rPr lang="de-DE" sz="2400" dirty="0">
                <a:ea typeface="Verdana" panose="020B0604030504040204" pitchFamily="34" charset="0"/>
                <a:sym typeface="Wingdings" pitchFamily="2" charset="2"/>
              </a:rPr>
              <a:t> Long-term </a:t>
            </a:r>
            <a:r>
              <a:rPr lang="de-DE" sz="2400" dirty="0" err="1">
                <a:ea typeface="Verdana" panose="020B0604030504040204" pitchFamily="34" charset="0"/>
                <a:sym typeface="Wingdings" pitchFamily="2" charset="2"/>
              </a:rPr>
              <a:t>therapies</a:t>
            </a:r>
            <a:endParaRPr lang="de-DE" sz="4400" dirty="0">
              <a:ea typeface="Verdana" panose="020B0604030504040204" pitchFamily="34" charset="0"/>
            </a:endParaRPr>
          </a:p>
        </p:txBody>
      </p:sp>
      <p:sp>
        <p:nvSpPr>
          <p:cNvPr id="4" name="Google Shape;124;p3">
            <a:extLst>
              <a:ext uri="{FF2B5EF4-FFF2-40B4-BE49-F238E27FC236}">
                <a16:creationId xmlns:a16="http://schemas.microsoft.com/office/drawing/2014/main" id="{FB14895A-CAB5-407D-B983-EDFEC1C6975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5" name="Google Shape;125;p3">
            <a:extLst>
              <a:ext uri="{FF2B5EF4-FFF2-40B4-BE49-F238E27FC236}">
                <a16:creationId xmlns:a16="http://schemas.microsoft.com/office/drawing/2014/main" id="{FFF94C09-D42D-4739-BB18-9B8E0242D2F1}"/>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15478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solidFill>
                  <a:schemeClr val="bg1"/>
                </a:solidFill>
                <a:latin typeface="+mn-lt"/>
                <a:ea typeface="Verdana" panose="020B0604030504040204" pitchFamily="34" charset="0"/>
              </a:rPr>
              <a:t>Psychological </a:t>
            </a:r>
            <a:r>
              <a:rPr lang="de-DE" sz="3600" dirty="0" err="1">
                <a:solidFill>
                  <a:schemeClr val="bg1"/>
                </a:solidFill>
                <a:latin typeface="+mn-lt"/>
                <a:ea typeface="Verdana" panose="020B0604030504040204" pitchFamily="34" charset="0"/>
              </a:rPr>
              <a:t>violence</a:t>
            </a:r>
            <a:endParaRPr lang="de-DE" sz="3600" dirty="0">
              <a:solidFill>
                <a:schemeClr val="bg1"/>
              </a:solidFill>
              <a:latin typeface="+mn-lt"/>
              <a:ea typeface="Verdana" panose="020B0604030504040204" pitchFamily="34" charset="0"/>
            </a:endParaRPr>
          </a:p>
        </p:txBody>
      </p:sp>
      <p:sp>
        <p:nvSpPr>
          <p:cNvPr id="3" name="Inhaltsplatzhalter 2"/>
          <p:cNvSpPr>
            <a:spLocks noGrp="1"/>
          </p:cNvSpPr>
          <p:nvPr>
            <p:ph idx="1"/>
          </p:nvPr>
        </p:nvSpPr>
        <p:spPr>
          <a:xfrm>
            <a:off x="838199" y="1870599"/>
            <a:ext cx="10515600" cy="3636912"/>
          </a:xfrm>
        </p:spPr>
        <p:txBody>
          <a:bodyPr>
            <a:normAutofit/>
          </a:bodyPr>
          <a:lstStyle/>
          <a:p>
            <a:pPr marL="256901" indent="-256901">
              <a:buFont typeface="Arial" panose="020B0604020202020204" pitchFamily="34" charset="0"/>
              <a:buChar char="•"/>
            </a:pPr>
            <a:r>
              <a:rPr lang="en-GB" sz="2400" dirty="0">
                <a:ea typeface="Verdana" panose="020B0604030504040204" pitchFamily="34" charset="0"/>
              </a:rPr>
              <a:t>Emotional damage and injury to persons </a:t>
            </a:r>
            <a:r>
              <a:rPr lang="de-DE" sz="2400" dirty="0">
                <a:ea typeface="Verdana" panose="020B0604030504040204" pitchFamily="34" charset="0"/>
                <a:sym typeface="Wingdings"/>
              </a:rPr>
              <a:t> Psychological stress</a:t>
            </a:r>
          </a:p>
          <a:p>
            <a:pPr marL="256901" indent="-256901">
              <a:buFont typeface="Arial" panose="020B0604020202020204" pitchFamily="34" charset="0"/>
              <a:buChar char="•"/>
            </a:pPr>
            <a:r>
              <a:rPr lang="de-DE" sz="2400" dirty="0">
                <a:ea typeface="Verdana" panose="020B0604030504040204" pitchFamily="34" charset="0"/>
                <a:sym typeface="Wingdings"/>
              </a:rPr>
              <a:t>Many different </a:t>
            </a:r>
            <a:r>
              <a:rPr lang="de-DE" sz="2400" dirty="0" err="1">
                <a:ea typeface="Verdana" panose="020B0604030504040204" pitchFamily="34" charset="0"/>
                <a:sym typeface="Wingdings"/>
              </a:rPr>
              <a:t>dimensions</a:t>
            </a:r>
            <a:endParaRPr lang="de-DE" sz="2400" dirty="0">
              <a:ea typeface="Verdana" panose="020B0604030504040204" pitchFamily="34" charset="0"/>
              <a:sym typeface="Wingdings"/>
            </a:endParaRPr>
          </a:p>
          <a:p>
            <a:pPr marL="256901" indent="-256901">
              <a:buFont typeface="Arial" panose="020B0604020202020204" pitchFamily="34" charset="0"/>
              <a:buChar char="•"/>
            </a:pPr>
            <a:r>
              <a:rPr lang="de-DE" sz="2400" dirty="0">
                <a:ea typeface="Verdana" panose="020B0604030504040204" pitchFamily="34" charset="0"/>
                <a:sym typeface="Wingdings"/>
              </a:rPr>
              <a:t>Gradual </a:t>
            </a:r>
            <a:r>
              <a:rPr lang="de-DE" sz="2400" dirty="0" err="1">
                <a:ea typeface="Verdana" panose="020B0604030504040204" pitchFamily="34" charset="0"/>
                <a:sym typeface="Wingdings"/>
              </a:rPr>
              <a:t>process</a:t>
            </a:r>
            <a:endParaRPr lang="de-DE" sz="2400" dirty="0">
              <a:ea typeface="Verdana" panose="020B0604030504040204" pitchFamily="34" charset="0"/>
              <a:sym typeface="Wingdings"/>
            </a:endParaRPr>
          </a:p>
          <a:p>
            <a:pPr marL="256901" indent="-256901">
              <a:buFont typeface="Arial" panose="020B0604020202020204" pitchFamily="34" charset="0"/>
              <a:buChar char="•"/>
            </a:pPr>
            <a:r>
              <a:rPr lang="en-GB" sz="2400" dirty="0">
                <a:ea typeface="Verdana" panose="020B0604030504040204" pitchFamily="34" charset="0"/>
                <a:sym typeface="Wingdings"/>
              </a:rPr>
              <a:t>Often repeated use of violence and increase in intensity</a:t>
            </a:r>
          </a:p>
          <a:p>
            <a:pPr marL="256901" indent="-256901">
              <a:buFont typeface="Arial" panose="020B0604020202020204" pitchFamily="34" charset="0"/>
              <a:buChar char="•"/>
            </a:pPr>
            <a:r>
              <a:rPr lang="en-GB" sz="2400" dirty="0">
                <a:ea typeface="Verdana" panose="020B0604030504040204" pitchFamily="34" charset="0"/>
                <a:sym typeface="Wingdings"/>
              </a:rPr>
              <a:t>Often perpetrated by relationship partners/ex-partners (often men)</a:t>
            </a:r>
          </a:p>
          <a:p>
            <a:pPr marL="0" indent="0">
              <a:buNone/>
            </a:pPr>
            <a:endParaRPr lang="de-DE" sz="2400" dirty="0">
              <a:ea typeface="Verdana" panose="020B0604030504040204" pitchFamily="34" charset="0"/>
              <a:sym typeface="Wingdings"/>
            </a:endParaRPr>
          </a:p>
          <a:p>
            <a:pPr marL="0" indent="0">
              <a:buNone/>
            </a:pPr>
            <a:r>
              <a:rPr lang="de-DE" sz="2400" dirty="0">
                <a:ea typeface="Verdana" panose="020B0604030504040204" pitchFamily="34" charset="0"/>
                <a:sym typeface="Wingdings"/>
              </a:rPr>
              <a:t>     </a:t>
            </a:r>
            <a:r>
              <a:rPr lang="de-DE" sz="2400" dirty="0">
                <a:solidFill>
                  <a:srgbClr val="002060"/>
                </a:solidFill>
                <a:ea typeface="Verdana" panose="020B0604030504040204" pitchFamily="34" charset="0"/>
                <a:sym typeface="Wingdings"/>
              </a:rPr>
              <a:t>Problem: </a:t>
            </a:r>
            <a:r>
              <a:rPr lang="de-DE" sz="2400" dirty="0" err="1">
                <a:solidFill>
                  <a:srgbClr val="002060"/>
                </a:solidFill>
                <a:ea typeface="Verdana" panose="020B0604030504040204" pitchFamily="34" charset="0"/>
                <a:sym typeface="Wingdings"/>
              </a:rPr>
              <a:t>no</a:t>
            </a:r>
            <a:r>
              <a:rPr lang="de-DE" sz="2400" dirty="0">
                <a:solidFill>
                  <a:srgbClr val="002060"/>
                </a:solidFill>
                <a:ea typeface="Verdana" panose="020B0604030504040204" pitchFamily="34" charset="0"/>
                <a:sym typeface="Wingdings"/>
              </a:rPr>
              <a:t> visible </a:t>
            </a:r>
            <a:r>
              <a:rPr lang="de-DE" sz="2400" dirty="0" err="1">
                <a:solidFill>
                  <a:srgbClr val="002060"/>
                </a:solidFill>
                <a:ea typeface="Verdana" panose="020B0604030504040204" pitchFamily="34" charset="0"/>
                <a:sym typeface="Wingdings"/>
              </a:rPr>
              <a:t>wounds</a:t>
            </a:r>
            <a:endParaRPr lang="de-DE" sz="2400" dirty="0">
              <a:solidFill>
                <a:srgbClr val="002060"/>
              </a:solidFill>
              <a:sym typeface="Wingdings"/>
            </a:endParaRPr>
          </a:p>
          <a:p>
            <a:endParaRPr lang="de-DE" sz="2400" dirty="0">
              <a:sym typeface="Wingdings"/>
            </a:endParaRPr>
          </a:p>
        </p:txBody>
      </p:sp>
      <p:sp>
        <p:nvSpPr>
          <p:cNvPr id="4" name="Pfeil nach rechts 3"/>
          <p:cNvSpPr/>
          <p:nvPr/>
        </p:nvSpPr>
        <p:spPr>
          <a:xfrm flipV="1">
            <a:off x="603176" y="4800161"/>
            <a:ext cx="470045" cy="291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49"/>
          </a:p>
        </p:txBody>
      </p:sp>
      <p:sp>
        <p:nvSpPr>
          <p:cNvPr id="5" name="Google Shape;125;p3">
            <a:extLst>
              <a:ext uri="{FF2B5EF4-FFF2-40B4-BE49-F238E27FC236}">
                <a16:creationId xmlns:a16="http://schemas.microsoft.com/office/drawing/2014/main" id="{B16395DE-DA3C-4540-8F5F-5FDC56544370}"/>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12</a:t>
            </a:fld>
            <a:endParaRPr/>
          </a:p>
        </p:txBody>
      </p:sp>
      <p:sp>
        <p:nvSpPr>
          <p:cNvPr id="6" name="Google Shape;124;p3">
            <a:extLst>
              <a:ext uri="{FF2B5EF4-FFF2-40B4-BE49-F238E27FC236}">
                <a16:creationId xmlns:a16="http://schemas.microsoft.com/office/drawing/2014/main" id="{A51F6C0C-D3E9-4935-8D92-140B222FAD0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67411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21372" y="3429000"/>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Indicators</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17756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600200" y="16827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Of</a:t>
            </a:r>
            <a:r>
              <a:rPr lang="de-DE" dirty="0"/>
              <a:t> </a:t>
            </a:r>
            <a:r>
              <a:rPr lang="de-DE" dirty="0" err="1"/>
              <a:t>note</a:t>
            </a:r>
            <a:r>
              <a:rPr lang="de-DE" dirty="0"/>
              <a:t>!</a:t>
            </a:r>
            <a:endParaRPr dirty="0"/>
          </a:p>
        </p:txBody>
      </p:sp>
      <p:sp>
        <p:nvSpPr>
          <p:cNvPr id="139" name="Google Shape;139;p5"/>
          <p:cNvSpPr txBox="1">
            <a:spLocks noGrp="1"/>
          </p:cNvSpPr>
          <p:nvPr>
            <p:ph type="body" idx="1"/>
          </p:nvPr>
        </p:nvSpPr>
        <p:spPr>
          <a:xfrm>
            <a:off x="1236663" y="1397577"/>
            <a:ext cx="10782300" cy="4798436"/>
          </a:xfrm>
          <a:prstGeom prst="rect">
            <a:avLst/>
          </a:prstGeom>
          <a:noFill/>
          <a:ln>
            <a:noFill/>
          </a:ln>
        </p:spPr>
        <p:txBody>
          <a:bodyPr spcFirstLastPara="1" wrap="square" lIns="91425" tIns="45700" rIns="91425" bIns="45700" anchor="t" anchorCtr="0">
            <a:normAutofit lnSpcReduction="10000"/>
          </a:bodyPr>
          <a:lstStyle/>
          <a:p>
            <a:pPr defTabSz="457200">
              <a:lnSpc>
                <a:spcPct val="100000"/>
              </a:lnSpc>
              <a:spcBef>
                <a:spcPct val="20000"/>
              </a:spcBef>
              <a:buFont typeface="Wingdings" panose="05000000000000000000" pitchFamily="2" charset="2"/>
              <a:buChar char="§"/>
              <a:defRPr/>
            </a:pPr>
            <a:r>
              <a:rPr lang="en-GB" sz="2800" b="1" dirty="0">
                <a:solidFill>
                  <a:srgbClr val="002060"/>
                </a:solidFill>
                <a:latin typeface="+mn-lt"/>
              </a:rPr>
              <a:t>None or all </a:t>
            </a:r>
            <a:r>
              <a:rPr lang="en-GB" sz="2800" dirty="0">
                <a:solidFill>
                  <a:srgbClr val="002060"/>
                </a:solidFill>
                <a:latin typeface="+mn-lt"/>
              </a:rPr>
              <a:t>of these might be present and be indicators of other issues</a:t>
            </a:r>
            <a:endParaRPr lang="de-DE" sz="2800" dirty="0">
              <a:solidFill>
                <a:srgbClr val="002060"/>
              </a:solidFill>
              <a:latin typeface="+mn-lt"/>
            </a:endParaRPr>
          </a:p>
          <a:p>
            <a:pPr>
              <a:buFont typeface="Wingdings" panose="05000000000000000000" pitchFamily="2" charset="2"/>
              <a:buChar char="§"/>
            </a:pPr>
            <a:r>
              <a:rPr lang="en-GB" sz="2800" dirty="0">
                <a:solidFill>
                  <a:srgbClr val="002060"/>
                </a:solidFill>
                <a:latin typeface="+mn-lt"/>
              </a:rPr>
              <a:t>Using indicators as a guide can complement the practice of asking directly</a:t>
            </a:r>
          </a:p>
          <a:p>
            <a:pPr>
              <a:buFont typeface="Wingdings" panose="05000000000000000000" pitchFamily="2" charset="2"/>
              <a:buChar char="§"/>
            </a:pPr>
            <a:r>
              <a:rPr lang="en-GB" sz="2800" dirty="0">
                <a:solidFill>
                  <a:srgbClr val="002060"/>
                </a:solidFill>
                <a:latin typeface="+mn-lt"/>
              </a:rPr>
              <a:t>Victims of domestic violence often see a physician without bringing up the violence.</a:t>
            </a:r>
          </a:p>
          <a:p>
            <a:pPr>
              <a:buFont typeface="Wingdings" panose="05000000000000000000" pitchFamily="2" charset="2"/>
              <a:buChar char="§"/>
            </a:pPr>
            <a:r>
              <a:rPr lang="en-GB" sz="2800" dirty="0">
                <a:solidFill>
                  <a:srgbClr val="002060"/>
                </a:solidFill>
                <a:latin typeface="+mn-lt"/>
              </a:rPr>
              <a:t>Women in particular are often victims of domestic violence due to power relations, local customs, cultural background or given differences in strength.</a:t>
            </a:r>
          </a:p>
          <a:p>
            <a:pPr>
              <a:buFont typeface="Wingdings" panose="05000000000000000000" pitchFamily="2" charset="2"/>
              <a:buChar char="§"/>
            </a:pPr>
            <a:r>
              <a:rPr lang="en-GB" sz="2800" dirty="0">
                <a:solidFill>
                  <a:srgbClr val="002060"/>
                </a:solidFill>
                <a:latin typeface="+mn-lt"/>
              </a:rPr>
              <a:t>Therefore, it is particularly important to recognise indicators and risk factors as such and to exclude other causes for injuries.</a:t>
            </a:r>
          </a:p>
          <a:p>
            <a:pPr marL="228600" lvl="0" indent="-50800" algn="l" rtl="0">
              <a:lnSpc>
                <a:spcPct val="90000"/>
              </a:lnSpc>
              <a:spcBef>
                <a:spcPts val="0"/>
              </a:spcBef>
              <a:spcAft>
                <a:spcPts val="0"/>
              </a:spcAft>
              <a:buSzPts val="2800"/>
              <a:buNone/>
            </a:pPr>
            <a:endParaRPr dirty="0"/>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14</a:t>
            </a:fld>
            <a:endParaRPr/>
          </a:p>
        </p:txBody>
      </p:sp>
      <p:pic>
        <p:nvPicPr>
          <p:cNvPr id="7" name="Grafik 6" descr="Ein Bild, das Entwurf, Zeichnung, Grafiken, Schwarz enthält.&#10;&#10;Automatisch generierte Beschreibung">
            <a:extLst>
              <a:ext uri="{FF2B5EF4-FFF2-40B4-BE49-F238E27FC236}">
                <a16:creationId xmlns:a16="http://schemas.microsoft.com/office/drawing/2014/main" id="{7D2D5D2B-5DF2-4B0E-A948-B80E9AF3C06C}"/>
              </a:ext>
            </a:extLst>
          </p:cNvPr>
          <p:cNvPicPr/>
          <p:nvPr/>
        </p:nvPicPr>
        <p:blipFill>
          <a:blip r:embed="rId3"/>
          <a:stretch>
            <a:fillRect/>
          </a:stretch>
        </p:blipFill>
        <p:spPr>
          <a:xfrm>
            <a:off x="173037" y="136526"/>
            <a:ext cx="1160463" cy="1463674"/>
          </a:xfrm>
          <a:prstGeom prst="rect">
            <a:avLst/>
          </a:prstGeom>
          <a:solidFill>
            <a:srgbClr val="FFC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9">
                                            <p:txEl>
                                              <p:pRg st="2" end="2"/>
                                            </p:txEl>
                                          </p:spTgt>
                                        </p:tgtEl>
                                        <p:attrNameLst>
                                          <p:attrName>style.visibility</p:attrName>
                                        </p:attrNameLst>
                                      </p:cBhvr>
                                      <p:to>
                                        <p:strVal val="visible"/>
                                      </p:to>
                                    </p:set>
                                    <p:animEffect transition="in" filter="fade">
                                      <p:cBhvr>
                                        <p:cTn id="7" dur="1000"/>
                                        <p:tgtEl>
                                          <p:spTgt spid="139">
                                            <p:txEl>
                                              <p:pRg st="2" end="2"/>
                                            </p:txEl>
                                          </p:spTgt>
                                        </p:tgtEl>
                                      </p:cBhvr>
                                    </p:animEffect>
                                    <p:anim calcmode="lin" valueType="num">
                                      <p:cBhvr>
                                        <p:cTn id="8" dur="1000" fill="hold"/>
                                        <p:tgtEl>
                                          <p:spTgt spid="1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9">
                                            <p:txEl>
                                              <p:pRg st="3" end="3"/>
                                            </p:txEl>
                                          </p:spTgt>
                                        </p:tgtEl>
                                        <p:attrNameLst>
                                          <p:attrName>style.visibility</p:attrName>
                                        </p:attrNameLst>
                                      </p:cBhvr>
                                      <p:to>
                                        <p:strVal val="visible"/>
                                      </p:to>
                                    </p:set>
                                    <p:animEffect transition="in" filter="fade">
                                      <p:cBhvr>
                                        <p:cTn id="12" dur="1000"/>
                                        <p:tgtEl>
                                          <p:spTgt spid="139">
                                            <p:txEl>
                                              <p:pRg st="3" end="3"/>
                                            </p:txEl>
                                          </p:spTgt>
                                        </p:tgtEl>
                                      </p:cBhvr>
                                    </p:animEffect>
                                    <p:anim calcmode="lin" valueType="num">
                                      <p:cBhvr>
                                        <p:cTn id="13" dur="1000" fill="hold"/>
                                        <p:tgtEl>
                                          <p:spTgt spid="13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9">
                                            <p:txEl>
                                              <p:pRg st="4" end="4"/>
                                            </p:txEl>
                                          </p:spTgt>
                                        </p:tgtEl>
                                        <p:attrNameLst>
                                          <p:attrName>style.visibility</p:attrName>
                                        </p:attrNameLst>
                                      </p:cBhvr>
                                      <p:to>
                                        <p:strVal val="visible"/>
                                      </p:to>
                                    </p:set>
                                    <p:animEffect transition="in" filter="fade">
                                      <p:cBhvr>
                                        <p:cTn id="19" dur="1000"/>
                                        <p:tgtEl>
                                          <p:spTgt spid="139">
                                            <p:txEl>
                                              <p:pRg st="4" end="4"/>
                                            </p:txEl>
                                          </p:spTgt>
                                        </p:tgtEl>
                                      </p:cBhvr>
                                    </p:animEffect>
                                    <p:anim calcmode="lin" valueType="num">
                                      <p:cBhvr>
                                        <p:cTn id="20" dur="1000" fill="hold"/>
                                        <p:tgtEl>
                                          <p:spTgt spid="13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9782-1E7B-4E0D-B07C-40FA0FA034E1}"/>
              </a:ext>
            </a:extLst>
          </p:cNvPr>
          <p:cNvSpPr>
            <a:spLocks noGrp="1"/>
          </p:cNvSpPr>
          <p:nvPr>
            <p:ph type="title"/>
          </p:nvPr>
        </p:nvSpPr>
        <p:spPr/>
        <p:txBody>
          <a:bodyPr>
            <a:normAutofit/>
          </a:bodyPr>
          <a:lstStyle/>
          <a:p>
            <a:r>
              <a:rPr lang="en-GB" sz="3600" dirty="0">
                <a:solidFill>
                  <a:schemeClr val="bg1"/>
                </a:solidFill>
              </a:rPr>
              <a:t>Physical Indicators - Adults</a:t>
            </a:r>
          </a:p>
        </p:txBody>
      </p:sp>
      <p:graphicFrame>
        <p:nvGraphicFramePr>
          <p:cNvPr id="7" name="Inhaltsplatzhalter 6">
            <a:extLst>
              <a:ext uri="{FF2B5EF4-FFF2-40B4-BE49-F238E27FC236}">
                <a16:creationId xmlns:a16="http://schemas.microsoft.com/office/drawing/2014/main" id="{630855EF-4DF6-4C8B-A165-4DB50BA6CD9F}"/>
              </a:ext>
            </a:extLst>
          </p:cNvPr>
          <p:cNvGraphicFramePr>
            <a:graphicFrameLocks noGrp="1"/>
          </p:cNvGraphicFramePr>
          <p:nvPr>
            <p:ph idx="1"/>
            <p:extLst>
              <p:ext uri="{D42A27DB-BD31-4B8C-83A1-F6EECF244321}">
                <p14:modId xmlns:p14="http://schemas.microsoft.com/office/powerpoint/2010/main" val="1063180675"/>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C90CD3CD-AA62-42FD-A029-2D73C483B6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15</a:t>
            </a:fld>
            <a:endParaRPr lang="de-DE" dirty="0"/>
          </a:p>
        </p:txBody>
      </p:sp>
      <p:sp>
        <p:nvSpPr>
          <p:cNvPr id="5" name="Google Shape;124;p3">
            <a:extLst>
              <a:ext uri="{FF2B5EF4-FFF2-40B4-BE49-F238E27FC236}">
                <a16:creationId xmlns:a16="http://schemas.microsoft.com/office/drawing/2014/main" id="{9617C786-B42B-452A-827E-D666B354B4B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76599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145B7-11EF-4F27-8A1B-FD1F222E6477}"/>
              </a:ext>
            </a:extLst>
          </p:cNvPr>
          <p:cNvSpPr>
            <a:spLocks noGrp="1"/>
          </p:cNvSpPr>
          <p:nvPr>
            <p:ph type="title"/>
          </p:nvPr>
        </p:nvSpPr>
        <p:spPr/>
        <p:txBody>
          <a:bodyPr>
            <a:normAutofit/>
          </a:bodyPr>
          <a:lstStyle/>
          <a:p>
            <a:r>
              <a:rPr lang="en-GB" sz="3600" dirty="0">
                <a:solidFill>
                  <a:schemeClr val="bg1"/>
                </a:solidFill>
              </a:rPr>
              <a:t>Psychological Indicators - Adults</a:t>
            </a:r>
          </a:p>
        </p:txBody>
      </p:sp>
      <p:graphicFrame>
        <p:nvGraphicFramePr>
          <p:cNvPr id="7" name="Inhaltsplatzhalter 6">
            <a:extLst>
              <a:ext uri="{FF2B5EF4-FFF2-40B4-BE49-F238E27FC236}">
                <a16:creationId xmlns:a16="http://schemas.microsoft.com/office/drawing/2014/main" id="{9B2D5D6A-E495-477F-84D8-59114286B9A8}"/>
              </a:ext>
            </a:extLst>
          </p:cNvPr>
          <p:cNvGraphicFramePr>
            <a:graphicFrameLocks noGrp="1"/>
          </p:cNvGraphicFramePr>
          <p:nvPr>
            <p:ph idx="1"/>
            <p:extLst>
              <p:ext uri="{D42A27DB-BD31-4B8C-83A1-F6EECF244321}">
                <p14:modId xmlns:p14="http://schemas.microsoft.com/office/powerpoint/2010/main" val="149330687"/>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D5957759-7480-42FC-A6FB-1D50F64A2D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16</a:t>
            </a:fld>
            <a:endParaRPr lang="de-DE" dirty="0"/>
          </a:p>
        </p:txBody>
      </p:sp>
      <p:sp>
        <p:nvSpPr>
          <p:cNvPr id="5" name="Google Shape;124;p3">
            <a:extLst>
              <a:ext uri="{FF2B5EF4-FFF2-40B4-BE49-F238E27FC236}">
                <a16:creationId xmlns:a16="http://schemas.microsoft.com/office/drawing/2014/main" id="{9F3DAD94-BDD3-4026-B7B7-7889EE4F6894}"/>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05141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0CD1A-B9AF-49CA-91BB-5CEA0692C3E3}"/>
              </a:ext>
            </a:extLst>
          </p:cNvPr>
          <p:cNvSpPr>
            <a:spLocks noGrp="1"/>
          </p:cNvSpPr>
          <p:nvPr>
            <p:ph type="title"/>
          </p:nvPr>
        </p:nvSpPr>
        <p:spPr/>
        <p:txBody>
          <a:bodyPr>
            <a:normAutofit/>
          </a:bodyPr>
          <a:lstStyle/>
          <a:p>
            <a:r>
              <a:rPr lang="de-DE" sz="3600" dirty="0">
                <a:solidFill>
                  <a:schemeClr val="bg1"/>
                </a:solidFill>
              </a:rPr>
              <a:t>Other </a:t>
            </a:r>
            <a:r>
              <a:rPr lang="de-DE" sz="3600" dirty="0" err="1">
                <a:solidFill>
                  <a:schemeClr val="bg1"/>
                </a:solidFill>
              </a:rPr>
              <a:t>indicators</a:t>
            </a:r>
            <a:endParaRPr lang="en-GB" sz="3600" dirty="0">
              <a:solidFill>
                <a:schemeClr val="bg1"/>
              </a:solidFill>
            </a:endParaRPr>
          </a:p>
        </p:txBody>
      </p:sp>
      <p:sp>
        <p:nvSpPr>
          <p:cNvPr id="3" name="Inhaltsplatzhalter 2">
            <a:extLst>
              <a:ext uri="{FF2B5EF4-FFF2-40B4-BE49-F238E27FC236}">
                <a16:creationId xmlns:a16="http://schemas.microsoft.com/office/drawing/2014/main" id="{91E2E18F-8118-4F3D-B16E-4D75FA75B0C0}"/>
              </a:ext>
            </a:extLst>
          </p:cNvPr>
          <p:cNvSpPr>
            <a:spLocks noGrp="1"/>
          </p:cNvSpPr>
          <p:nvPr>
            <p:ph idx="1"/>
          </p:nvPr>
        </p:nvSpPr>
        <p:spPr>
          <a:xfrm>
            <a:off x="581191" y="1828929"/>
            <a:ext cx="10403966" cy="2799278"/>
          </a:xfrm>
        </p:spPr>
        <p:txBody>
          <a:bodyPr>
            <a:normAutofit/>
          </a:bodyPr>
          <a:lstStyle/>
          <a:p>
            <a:pPr>
              <a:buFont typeface="Wingdings" panose="05000000000000000000" pitchFamily="2" charset="2"/>
              <a:buChar char="Ø"/>
            </a:pPr>
            <a:r>
              <a:rPr lang="en-GB" sz="2400" dirty="0">
                <a:solidFill>
                  <a:srgbClr val="002060"/>
                </a:solidFill>
                <a:latin typeface="+mn-lt"/>
              </a:rPr>
              <a:t>Several presentations in the emergency department</a:t>
            </a:r>
          </a:p>
          <a:p>
            <a:pPr>
              <a:buFont typeface="Wingdings" panose="05000000000000000000" pitchFamily="2" charset="2"/>
              <a:buChar char="Ø"/>
            </a:pPr>
            <a:r>
              <a:rPr lang="en-GB" sz="2400" dirty="0">
                <a:solidFill>
                  <a:srgbClr val="002060"/>
                </a:solidFill>
                <a:latin typeface="+mn-lt"/>
              </a:rPr>
              <a:t>Patient arrives after the official consultation hour</a:t>
            </a:r>
          </a:p>
          <a:p>
            <a:pPr>
              <a:buFont typeface="Wingdings" panose="05000000000000000000" pitchFamily="2" charset="2"/>
              <a:buChar char="Ø"/>
            </a:pPr>
            <a:r>
              <a:rPr lang="en-GB" sz="2400" dirty="0">
                <a:solidFill>
                  <a:srgbClr val="002060"/>
                </a:solidFill>
                <a:latin typeface="+mn-lt"/>
              </a:rPr>
              <a:t>Patient only comes in the presence of his/her partner, who has a controlling effect</a:t>
            </a:r>
          </a:p>
          <a:p>
            <a:pPr>
              <a:buFont typeface="Wingdings" panose="05000000000000000000" pitchFamily="2" charset="2"/>
              <a:buChar char="Ø"/>
            </a:pPr>
            <a:r>
              <a:rPr lang="en-GB" sz="2400" dirty="0">
                <a:solidFill>
                  <a:srgbClr val="002060"/>
                </a:solidFill>
                <a:latin typeface="+mn-lt"/>
              </a:rPr>
              <a:t>Frequent absence, for example from work or study</a:t>
            </a:r>
            <a:endParaRPr lang="de-DE" sz="2400" dirty="0">
              <a:solidFill>
                <a:srgbClr val="002060"/>
              </a:solidFill>
              <a:latin typeface="+mn-lt"/>
            </a:endParaRPr>
          </a:p>
        </p:txBody>
      </p:sp>
      <p:sp>
        <p:nvSpPr>
          <p:cNvPr id="6" name="Foliennummernplatzhalter 5">
            <a:extLst>
              <a:ext uri="{FF2B5EF4-FFF2-40B4-BE49-F238E27FC236}">
                <a16:creationId xmlns:a16="http://schemas.microsoft.com/office/drawing/2014/main" id="{2DE816C8-9C21-4FE7-B833-987CC9E486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17</a:t>
            </a:fld>
            <a:endParaRPr lang="de-DE" dirty="0"/>
          </a:p>
        </p:txBody>
      </p:sp>
      <p:sp>
        <p:nvSpPr>
          <p:cNvPr id="5" name="Google Shape;124;p3">
            <a:extLst>
              <a:ext uri="{FF2B5EF4-FFF2-40B4-BE49-F238E27FC236}">
                <a16:creationId xmlns:a16="http://schemas.microsoft.com/office/drawing/2014/main" id="{52A2DBA2-8BFF-41ED-A1DA-2249E3CD930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69351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18</a:t>
            </a:fld>
            <a:endParaRPr/>
          </a:p>
        </p:txBody>
      </p:sp>
      <p:sp>
        <p:nvSpPr>
          <p:cNvPr id="7" name="Titel 1">
            <a:extLst>
              <a:ext uri="{FF2B5EF4-FFF2-40B4-BE49-F238E27FC236}">
                <a16:creationId xmlns:a16="http://schemas.microsoft.com/office/drawing/2014/main" id="{B13DCF9D-EB7F-49F7-8967-F4EA1DCFE73C}"/>
              </a:ext>
            </a:extLst>
          </p:cNvPr>
          <p:cNvSpPr txBox="1">
            <a:spLocks/>
          </p:cNvSpPr>
          <p:nvPr/>
        </p:nvSpPr>
        <p:spPr>
          <a:xfrm>
            <a:off x="5535972" y="3429000"/>
            <a:ext cx="6829505" cy="112143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6000"/>
              <a:buFont typeface="Arial"/>
              <a:buNone/>
              <a:defRPr sz="60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e-DE" sz="3600" b="1">
                <a:solidFill>
                  <a:srgbClr val="002060"/>
                </a:solidFill>
              </a:rPr>
              <a:t>Case study Ms. S.</a:t>
            </a:r>
            <a:endParaRPr lang="en-GB" sz="3600" b="1" dirty="0">
              <a:solidFill>
                <a:srgbClr val="002060"/>
              </a:solidFill>
            </a:endParaRPr>
          </a:p>
        </p:txBody>
      </p:sp>
      <p:sp>
        <p:nvSpPr>
          <p:cNvPr id="8" name="Untertitel 2">
            <a:extLst>
              <a:ext uri="{FF2B5EF4-FFF2-40B4-BE49-F238E27FC236}">
                <a16:creationId xmlns:a16="http://schemas.microsoft.com/office/drawing/2014/main" id="{E87EE886-91AD-472E-8AB3-ED99A8F54CEB}"/>
              </a:ext>
            </a:extLst>
          </p:cNvPr>
          <p:cNvSpPr txBox="1">
            <a:spLocks/>
          </p:cNvSpPr>
          <p:nvPr/>
        </p:nvSpPr>
        <p:spPr>
          <a:xfrm>
            <a:off x="5527562" y="4561667"/>
            <a:ext cx="6256337" cy="1389205"/>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chemeClr val="accent3"/>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chemeClr val="accent5"/>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571500" indent="-342900">
              <a:buFont typeface="Wingdings" panose="05000000000000000000" pitchFamily="2" charset="2"/>
              <a:buChar char="Ø"/>
            </a:pPr>
            <a:r>
              <a:rPr lang="en-GB" dirty="0">
                <a:solidFill>
                  <a:srgbClr val="0070C0"/>
                </a:solidFill>
              </a:rPr>
              <a:t>What form of domestic violence is present?</a:t>
            </a:r>
          </a:p>
          <a:p>
            <a:pPr marL="571500" indent="-342900">
              <a:buFont typeface="Wingdings" panose="05000000000000000000" pitchFamily="2" charset="2"/>
              <a:buChar char="Ø"/>
            </a:pPr>
            <a:endParaRPr lang="en-GB" dirty="0">
              <a:solidFill>
                <a:srgbClr val="0070C0"/>
              </a:solidFill>
            </a:endParaRPr>
          </a:p>
          <a:p>
            <a:pPr marL="571500" indent="-342900">
              <a:buFont typeface="Wingdings" panose="05000000000000000000" pitchFamily="2" charset="2"/>
              <a:buChar char="Ø"/>
            </a:pPr>
            <a:r>
              <a:rPr lang="en-GB" dirty="0">
                <a:solidFill>
                  <a:srgbClr val="0070C0"/>
                </a:solidFill>
              </a:rPr>
              <a:t>Which indicators are recognisable in the following case study?</a:t>
            </a:r>
            <a:endParaRPr lang="de-DE" dirty="0">
              <a:solidFill>
                <a:srgbClr val="0070C0"/>
              </a:solidFill>
            </a:endParaRPr>
          </a:p>
        </p:txBody>
      </p:sp>
    </p:spTree>
    <p:extLst>
      <p:ext uri="{BB962C8B-B14F-4D97-AF65-F5344CB8AC3E}">
        <p14:creationId xmlns:p14="http://schemas.microsoft.com/office/powerpoint/2010/main" val="52961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30DF7A8-A901-4629-BB6F-E6008156D1B7}"/>
              </a:ext>
            </a:extLst>
          </p:cNvPr>
          <p:cNvSpPr>
            <a:spLocks noGrp="1"/>
          </p:cNvSpPr>
          <p:nvPr>
            <p:ph type="sldNum" sz="quarter" idx="12"/>
          </p:nvPr>
        </p:nvSpPr>
        <p:spPr/>
        <p:txBody>
          <a:bodyPr/>
          <a:lstStyle/>
          <a:p>
            <a:fld id="{1C17DE2D-37E0-1349-91BF-6208F12E9543}" type="slidenum">
              <a:rPr lang="de-DE" smtClean="0"/>
              <a:pPr/>
              <a:t>19</a:t>
            </a:fld>
            <a:endParaRPr lang="de-DE" dirty="0"/>
          </a:p>
        </p:txBody>
      </p:sp>
      <p:sp>
        <p:nvSpPr>
          <p:cNvPr id="7" name="Vertikaler Textplatzhalter 4">
            <a:extLst>
              <a:ext uri="{FF2B5EF4-FFF2-40B4-BE49-F238E27FC236}">
                <a16:creationId xmlns:a16="http://schemas.microsoft.com/office/drawing/2014/main" id="{D69BE703-2036-494A-9B1E-52D90652BFC8}"/>
              </a:ext>
            </a:extLst>
          </p:cNvPr>
          <p:cNvSpPr txBox="1">
            <a:spLocks/>
          </p:cNvSpPr>
          <p:nvPr/>
        </p:nvSpPr>
        <p:spPr>
          <a:xfrm>
            <a:off x="5036984" y="6231752"/>
            <a:ext cx="5074121" cy="26971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200" dirty="0"/>
              <a:t>Source: https://magazin.barmer.de/vorbereitung-arztgespraech/</a:t>
            </a:r>
          </a:p>
        </p:txBody>
      </p:sp>
      <p:pic>
        <p:nvPicPr>
          <p:cNvPr id="8" name="Grafik 7">
            <a:extLst>
              <a:ext uri="{FF2B5EF4-FFF2-40B4-BE49-F238E27FC236}">
                <a16:creationId xmlns:a16="http://schemas.microsoft.com/office/drawing/2014/main" id="{4B128B79-DAA5-4F8D-B1C3-3A446D596D55}"/>
              </a:ext>
            </a:extLst>
          </p:cNvPr>
          <p:cNvPicPr>
            <a:picLocks noChangeAspect="1"/>
          </p:cNvPicPr>
          <p:nvPr/>
        </p:nvPicPr>
        <p:blipFill>
          <a:blip r:embed="rId3"/>
          <a:stretch>
            <a:fillRect/>
          </a:stretch>
        </p:blipFill>
        <p:spPr>
          <a:xfrm>
            <a:off x="8184576" y="379419"/>
            <a:ext cx="2337418" cy="992846"/>
          </a:xfrm>
          <a:prstGeom prst="rect">
            <a:avLst/>
          </a:prstGeom>
        </p:spPr>
      </p:pic>
      <p:sp>
        <p:nvSpPr>
          <p:cNvPr id="9" name="Textfeld 8">
            <a:extLst>
              <a:ext uri="{FF2B5EF4-FFF2-40B4-BE49-F238E27FC236}">
                <a16:creationId xmlns:a16="http://schemas.microsoft.com/office/drawing/2014/main" id="{5B60E236-F7B9-4FB5-87C8-EC36AB8DFB81}"/>
              </a:ext>
            </a:extLst>
          </p:cNvPr>
          <p:cNvSpPr txBox="1"/>
          <p:nvPr/>
        </p:nvSpPr>
        <p:spPr>
          <a:xfrm>
            <a:off x="1212777" y="1429382"/>
            <a:ext cx="7648414" cy="400110"/>
          </a:xfrm>
          <a:prstGeom prst="rect">
            <a:avLst/>
          </a:prstGeom>
          <a:gradFill flip="none" rotWithShape="1">
            <a:gsLst>
              <a:gs pos="0">
                <a:srgbClr val="99D6EB">
                  <a:tint val="66000"/>
                  <a:satMod val="160000"/>
                </a:srgbClr>
              </a:gs>
              <a:gs pos="50000">
                <a:srgbClr val="99D6EB">
                  <a:tint val="44500"/>
                  <a:satMod val="160000"/>
                </a:srgbClr>
              </a:gs>
              <a:gs pos="100000">
                <a:srgbClr val="99D6EB">
                  <a:tint val="23500"/>
                  <a:satMod val="160000"/>
                </a:srgbClr>
              </a:gs>
            </a:gsLst>
            <a:lin ang="13500000" scaled="1"/>
            <a:tileRect/>
          </a:gradFill>
        </p:spPr>
        <p:txBody>
          <a:bodyPr wrap="square" rtlCol="0">
            <a:spAutoFit/>
          </a:bodyPr>
          <a:lstStyle/>
          <a:p>
            <a:pPr defTabSz="685051">
              <a:defRPr/>
            </a:pPr>
            <a:r>
              <a:rPr lang="en-GB" sz="2000" dirty="0">
                <a:solidFill>
                  <a:srgbClr val="58585A"/>
                </a:solidFill>
              </a:rPr>
              <a:t>“Good morning Mrs Schmidt, what can I do for you today?”</a:t>
            </a:r>
            <a:endParaRPr lang="de-DE" sz="2000" dirty="0">
              <a:solidFill>
                <a:srgbClr val="58585A"/>
              </a:solidFill>
            </a:endParaRPr>
          </a:p>
        </p:txBody>
      </p:sp>
      <p:sp>
        <p:nvSpPr>
          <p:cNvPr id="10" name="Textfeld 9">
            <a:extLst>
              <a:ext uri="{FF2B5EF4-FFF2-40B4-BE49-F238E27FC236}">
                <a16:creationId xmlns:a16="http://schemas.microsoft.com/office/drawing/2014/main" id="{140F15DC-A066-4E89-A829-D8E2CCACB7DF}"/>
              </a:ext>
            </a:extLst>
          </p:cNvPr>
          <p:cNvSpPr txBox="1"/>
          <p:nvPr/>
        </p:nvSpPr>
        <p:spPr>
          <a:xfrm>
            <a:off x="560321" y="2141648"/>
            <a:ext cx="10388756" cy="707886"/>
          </a:xfrm>
          <a:prstGeom prst="rect">
            <a:avLst/>
          </a:prstGeom>
          <a:noFill/>
        </p:spPr>
        <p:txBody>
          <a:bodyPr wrap="square" rtlCol="0">
            <a:spAutoFit/>
          </a:bodyPr>
          <a:lstStyle/>
          <a:p>
            <a:pPr defTabSz="685051">
              <a:defRPr/>
            </a:pPr>
            <a:r>
              <a:rPr lang="en-GB" sz="2000" dirty="0">
                <a:solidFill>
                  <a:srgbClr val="58585A"/>
                </a:solidFill>
              </a:rPr>
              <a:t>“I feel totally overworked at the moment and wanted to ask if you could put me on sick leave for two weeks?”</a:t>
            </a:r>
            <a:endParaRPr lang="de-DE" sz="2000" dirty="0">
              <a:solidFill>
                <a:srgbClr val="58585A"/>
              </a:solidFill>
            </a:endParaRPr>
          </a:p>
        </p:txBody>
      </p:sp>
      <p:sp>
        <p:nvSpPr>
          <p:cNvPr id="11" name="Textfeld 10">
            <a:extLst>
              <a:ext uri="{FF2B5EF4-FFF2-40B4-BE49-F238E27FC236}">
                <a16:creationId xmlns:a16="http://schemas.microsoft.com/office/drawing/2014/main" id="{4E01364A-DD31-44E0-912C-468566D469F7}"/>
              </a:ext>
            </a:extLst>
          </p:cNvPr>
          <p:cNvSpPr txBox="1"/>
          <p:nvPr/>
        </p:nvSpPr>
        <p:spPr>
          <a:xfrm>
            <a:off x="1163941" y="3161690"/>
            <a:ext cx="9933812" cy="400110"/>
          </a:xfrm>
          <a:prstGeom prst="rect">
            <a:avLst/>
          </a:prstGeom>
          <a:gradFill flip="none" rotWithShape="1">
            <a:gsLst>
              <a:gs pos="0">
                <a:srgbClr val="99D6EB">
                  <a:tint val="66000"/>
                  <a:satMod val="160000"/>
                </a:srgbClr>
              </a:gs>
              <a:gs pos="50000">
                <a:srgbClr val="99D6EB">
                  <a:tint val="44500"/>
                  <a:satMod val="160000"/>
                </a:srgbClr>
              </a:gs>
              <a:gs pos="100000">
                <a:srgbClr val="99D6EB">
                  <a:tint val="23500"/>
                  <a:satMod val="160000"/>
                </a:srgbClr>
              </a:gs>
            </a:gsLst>
            <a:lin ang="13500000" scaled="1"/>
            <a:tileRect/>
          </a:gradFill>
        </p:spPr>
        <p:txBody>
          <a:bodyPr wrap="square" rtlCol="0">
            <a:spAutoFit/>
          </a:bodyPr>
          <a:lstStyle/>
          <a:p>
            <a:pPr defTabSz="685051">
              <a:defRPr/>
            </a:pPr>
            <a:r>
              <a:rPr lang="en-GB" sz="2000" dirty="0">
                <a:solidFill>
                  <a:srgbClr val="58585A"/>
                </a:solidFill>
              </a:rPr>
              <a:t>“Is there any particular reason why you feel that way and has this happened before?”</a:t>
            </a:r>
            <a:endParaRPr lang="de-DE" sz="2000" dirty="0">
              <a:solidFill>
                <a:srgbClr val="58585A"/>
              </a:solidFill>
            </a:endParaRPr>
          </a:p>
        </p:txBody>
      </p:sp>
      <p:sp>
        <p:nvSpPr>
          <p:cNvPr id="12" name="Textfeld 11">
            <a:extLst>
              <a:ext uri="{FF2B5EF4-FFF2-40B4-BE49-F238E27FC236}">
                <a16:creationId xmlns:a16="http://schemas.microsoft.com/office/drawing/2014/main" id="{11C308DF-9557-4290-AD47-13E3490C1EBA}"/>
              </a:ext>
            </a:extLst>
          </p:cNvPr>
          <p:cNvSpPr txBox="1"/>
          <p:nvPr/>
        </p:nvSpPr>
        <p:spPr>
          <a:xfrm>
            <a:off x="560321" y="3812872"/>
            <a:ext cx="10388756" cy="707886"/>
          </a:xfrm>
          <a:prstGeom prst="rect">
            <a:avLst/>
          </a:prstGeom>
          <a:noFill/>
        </p:spPr>
        <p:txBody>
          <a:bodyPr wrap="square" rtlCol="0">
            <a:spAutoFit/>
          </a:bodyPr>
          <a:lstStyle/>
          <a:p>
            <a:pPr defTabSz="685051">
              <a:defRPr/>
            </a:pPr>
            <a:r>
              <a:rPr lang="en-GB" sz="2000" dirty="0">
                <a:solidFill>
                  <a:srgbClr val="58585A"/>
                </a:solidFill>
              </a:rPr>
              <a:t>“I have never been on sick leave because of work overload before. I have just recently separated and everything just gets too much for me at the moment.”</a:t>
            </a:r>
            <a:endParaRPr lang="de-DE" sz="2000" dirty="0">
              <a:solidFill>
                <a:srgbClr val="58585A"/>
              </a:solidFill>
            </a:endParaRPr>
          </a:p>
        </p:txBody>
      </p:sp>
      <p:sp>
        <p:nvSpPr>
          <p:cNvPr id="13" name="Textfeld 12">
            <a:extLst>
              <a:ext uri="{FF2B5EF4-FFF2-40B4-BE49-F238E27FC236}">
                <a16:creationId xmlns:a16="http://schemas.microsoft.com/office/drawing/2014/main" id="{CDC11E02-E72C-44E0-B5BD-B39E6905CF11}"/>
              </a:ext>
            </a:extLst>
          </p:cNvPr>
          <p:cNvSpPr txBox="1"/>
          <p:nvPr/>
        </p:nvSpPr>
        <p:spPr>
          <a:xfrm>
            <a:off x="1163941" y="4889559"/>
            <a:ext cx="9933812" cy="1015663"/>
          </a:xfrm>
          <a:prstGeom prst="rect">
            <a:avLst/>
          </a:prstGeom>
          <a:gradFill flip="none" rotWithShape="1">
            <a:gsLst>
              <a:gs pos="0">
                <a:srgbClr val="99D6EB">
                  <a:tint val="66000"/>
                  <a:satMod val="160000"/>
                </a:srgbClr>
              </a:gs>
              <a:gs pos="50000">
                <a:srgbClr val="99D6EB">
                  <a:tint val="44500"/>
                  <a:satMod val="160000"/>
                </a:srgbClr>
              </a:gs>
              <a:gs pos="100000">
                <a:srgbClr val="99D6EB">
                  <a:tint val="23500"/>
                  <a:satMod val="160000"/>
                </a:srgbClr>
              </a:gs>
            </a:gsLst>
            <a:lin ang="13500000" scaled="1"/>
            <a:tileRect/>
          </a:gradFill>
        </p:spPr>
        <p:txBody>
          <a:bodyPr wrap="square" rtlCol="0">
            <a:spAutoFit/>
          </a:bodyPr>
          <a:lstStyle/>
          <a:p>
            <a:pPr defTabSz="685051">
              <a:defRPr/>
            </a:pPr>
            <a:r>
              <a:rPr lang="en-GB" sz="2000" dirty="0">
                <a:solidFill>
                  <a:srgbClr val="58585A"/>
                </a:solidFill>
              </a:rPr>
              <a:t>“Of course I can put you on sick leave, but if you feel so overwhelmed by your situation, I would be happy to offer you further support. Perhaps you would like to talk to me about it?”</a:t>
            </a:r>
            <a:endParaRPr lang="de-DE" sz="2000" dirty="0">
              <a:solidFill>
                <a:srgbClr val="58585A"/>
              </a:solidFill>
            </a:endParaRPr>
          </a:p>
        </p:txBody>
      </p:sp>
      <p:sp>
        <p:nvSpPr>
          <p:cNvPr id="14" name="Google Shape;124;p3">
            <a:extLst>
              <a:ext uri="{FF2B5EF4-FFF2-40B4-BE49-F238E27FC236}">
                <a16:creationId xmlns:a16="http://schemas.microsoft.com/office/drawing/2014/main" id="{80F3B971-C690-49E9-BADE-12666F14525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0842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a:t>Outline of the Presentation</a:t>
            </a:r>
            <a:endParaRPr/>
          </a:p>
        </p:txBody>
      </p:sp>
      <p:sp>
        <p:nvSpPr>
          <p:cNvPr id="115" name="Google Shape;115;p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16999D62-46D8-45BE-B003-39FE522B19F8}"/>
              </a:ext>
            </a:extLst>
          </p:cNvPr>
          <p:cNvSpPr>
            <a:spLocks noGrp="1"/>
          </p:cNvSpPr>
          <p:nvPr>
            <p:ph type="sldNum" sz="quarter" idx="12"/>
          </p:nvPr>
        </p:nvSpPr>
        <p:spPr/>
        <p:txBody>
          <a:bodyPr/>
          <a:lstStyle/>
          <a:p>
            <a:fld id="{1C17DE2D-37E0-1349-91BF-6208F12E9543}" type="slidenum">
              <a:rPr lang="de-DE" smtClean="0"/>
              <a:pPr/>
              <a:t>20</a:t>
            </a:fld>
            <a:endParaRPr lang="de-DE" dirty="0"/>
          </a:p>
        </p:txBody>
      </p:sp>
      <p:sp>
        <p:nvSpPr>
          <p:cNvPr id="7" name="Vertikaler Textplatzhalter 4">
            <a:extLst>
              <a:ext uri="{FF2B5EF4-FFF2-40B4-BE49-F238E27FC236}">
                <a16:creationId xmlns:a16="http://schemas.microsoft.com/office/drawing/2014/main" id="{6216D3E0-AF0E-4942-BB29-B1EA7FBAF9FF}"/>
              </a:ext>
            </a:extLst>
          </p:cNvPr>
          <p:cNvSpPr txBox="1">
            <a:spLocks/>
          </p:cNvSpPr>
          <p:nvPr/>
        </p:nvSpPr>
        <p:spPr>
          <a:xfrm>
            <a:off x="9949794" y="2444690"/>
            <a:ext cx="2159041" cy="96323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200" dirty="0"/>
              <a:t>https://www.apotheken-umschau.de/Therapien/Gut-vorbereitet-fuers-Arztgespraech-553887.html</a:t>
            </a:r>
          </a:p>
        </p:txBody>
      </p:sp>
      <p:sp>
        <p:nvSpPr>
          <p:cNvPr id="8" name="Textfeld 7">
            <a:extLst>
              <a:ext uri="{FF2B5EF4-FFF2-40B4-BE49-F238E27FC236}">
                <a16:creationId xmlns:a16="http://schemas.microsoft.com/office/drawing/2014/main" id="{ECAB255D-0888-4BC0-AE0C-62F939036E09}"/>
              </a:ext>
            </a:extLst>
          </p:cNvPr>
          <p:cNvSpPr txBox="1"/>
          <p:nvPr/>
        </p:nvSpPr>
        <p:spPr>
          <a:xfrm>
            <a:off x="211909" y="1420951"/>
            <a:ext cx="9144000" cy="2246769"/>
          </a:xfrm>
          <a:prstGeom prst="rect">
            <a:avLst/>
          </a:prstGeom>
          <a:noFill/>
        </p:spPr>
        <p:txBody>
          <a:bodyPr wrap="square" rtlCol="0">
            <a:spAutoFit/>
          </a:bodyPr>
          <a:lstStyle/>
          <a:p>
            <a:pPr algn="just" defTabSz="685051">
              <a:defRPr/>
            </a:pPr>
            <a:r>
              <a:rPr lang="en-GB" sz="2000" dirty="0">
                <a:solidFill>
                  <a:srgbClr val="58585A"/>
                </a:solidFill>
              </a:rPr>
              <a:t>“</a:t>
            </a:r>
            <a:r>
              <a:rPr lang="en-GB" sz="2000" dirty="0" err="1">
                <a:solidFill>
                  <a:srgbClr val="58585A"/>
                </a:solidFill>
              </a:rPr>
              <a:t>Mmm</a:t>
            </a:r>
            <a:r>
              <a:rPr lang="en-GB" sz="2000" dirty="0">
                <a:solidFill>
                  <a:srgbClr val="58585A"/>
                </a:solidFill>
              </a:rPr>
              <a:t>, I actually feel very uncomfortable to talk about it. There were some problems in my previous relationship. My boyfriend was a control freak and constantly checked my cell phone. We were always fighting whenever I wanted to meet with my friends or family. As a result, I became more and more isolated and the only company when leaving the house was my boyfriend. Messages from my friends were read by him before I had a chance to read them. I finally broke up, but I don’t know if that was the right decision.”</a:t>
            </a:r>
            <a:endParaRPr lang="de-DE" sz="2000" dirty="0">
              <a:solidFill>
                <a:srgbClr val="58585A"/>
              </a:solidFill>
            </a:endParaRPr>
          </a:p>
        </p:txBody>
      </p:sp>
      <p:sp>
        <p:nvSpPr>
          <p:cNvPr id="9" name="Textfeld 8">
            <a:extLst>
              <a:ext uri="{FF2B5EF4-FFF2-40B4-BE49-F238E27FC236}">
                <a16:creationId xmlns:a16="http://schemas.microsoft.com/office/drawing/2014/main" id="{DA4C90B7-6292-4BCD-81CC-D9CD36826DD3}"/>
              </a:ext>
            </a:extLst>
          </p:cNvPr>
          <p:cNvSpPr txBox="1"/>
          <p:nvPr/>
        </p:nvSpPr>
        <p:spPr>
          <a:xfrm>
            <a:off x="851972" y="3684285"/>
            <a:ext cx="9795246" cy="707886"/>
          </a:xfrm>
          <a:prstGeom prst="rect">
            <a:avLst/>
          </a:prstGeom>
          <a:gradFill flip="none" rotWithShape="1">
            <a:gsLst>
              <a:gs pos="0">
                <a:srgbClr val="99D6EB">
                  <a:tint val="66000"/>
                  <a:satMod val="160000"/>
                </a:srgbClr>
              </a:gs>
              <a:gs pos="50000">
                <a:srgbClr val="99D6EB">
                  <a:tint val="44500"/>
                  <a:satMod val="160000"/>
                </a:srgbClr>
              </a:gs>
              <a:gs pos="100000">
                <a:srgbClr val="99D6EB">
                  <a:tint val="23500"/>
                  <a:satMod val="160000"/>
                </a:srgbClr>
              </a:gs>
            </a:gsLst>
            <a:lin ang="13500000" scaled="1"/>
            <a:tileRect/>
          </a:gradFill>
        </p:spPr>
        <p:txBody>
          <a:bodyPr wrap="square" rtlCol="0">
            <a:spAutoFit/>
          </a:bodyPr>
          <a:lstStyle/>
          <a:p>
            <a:pPr defTabSz="685051">
              <a:defRPr/>
            </a:pPr>
            <a:r>
              <a:rPr lang="en-GB" sz="2000" dirty="0">
                <a:solidFill>
                  <a:srgbClr val="58585A"/>
                </a:solidFill>
              </a:rPr>
              <a:t>“If your boyfriend controlled and bullied you so much, why do you think the breakup was a mistake?”</a:t>
            </a:r>
            <a:endParaRPr lang="de-DE" sz="2000" dirty="0">
              <a:solidFill>
                <a:srgbClr val="58585A"/>
              </a:solidFill>
            </a:endParaRPr>
          </a:p>
        </p:txBody>
      </p:sp>
      <p:sp>
        <p:nvSpPr>
          <p:cNvPr id="10" name="Textfeld 9">
            <a:extLst>
              <a:ext uri="{FF2B5EF4-FFF2-40B4-BE49-F238E27FC236}">
                <a16:creationId xmlns:a16="http://schemas.microsoft.com/office/drawing/2014/main" id="{ADEB3E3F-C09B-4C85-86C9-2EC5971EF7E0}"/>
              </a:ext>
            </a:extLst>
          </p:cNvPr>
          <p:cNvSpPr txBox="1"/>
          <p:nvPr/>
        </p:nvSpPr>
        <p:spPr>
          <a:xfrm>
            <a:off x="286303" y="4558652"/>
            <a:ext cx="11324671" cy="1631216"/>
          </a:xfrm>
          <a:prstGeom prst="rect">
            <a:avLst/>
          </a:prstGeom>
          <a:noFill/>
        </p:spPr>
        <p:txBody>
          <a:bodyPr wrap="square" rtlCol="0">
            <a:spAutoFit/>
          </a:bodyPr>
          <a:lstStyle/>
          <a:p>
            <a:pPr defTabSz="685051">
              <a:defRPr/>
            </a:pPr>
            <a:r>
              <a:rPr lang="en-GB" dirty="0">
                <a:solidFill>
                  <a:srgbClr val="58585A"/>
                </a:solidFill>
              </a:rPr>
              <a:t>“</a:t>
            </a:r>
            <a:r>
              <a:rPr lang="en-GB" sz="2000" dirty="0">
                <a:solidFill>
                  <a:srgbClr val="58585A"/>
                </a:solidFill>
              </a:rPr>
              <a:t>He keeps calling me and sending me messages. He puts me under pressure by saying that he cannot live without me and will hurt himself if I don’t come back. All the time I see his car in the parking lot: while shopping, being at work or meeting with friends. I always have the feeling that he is around. Can that still be a coincidence? I have already met him twice because I felt so sorry for him and I was afraid that he would really hurt himself.”</a:t>
            </a:r>
            <a:endParaRPr lang="de-DE" sz="2000" dirty="0">
              <a:solidFill>
                <a:srgbClr val="58585A"/>
              </a:solidFill>
            </a:endParaRPr>
          </a:p>
        </p:txBody>
      </p:sp>
      <p:pic>
        <p:nvPicPr>
          <p:cNvPr id="11" name="Grafik 10">
            <a:extLst>
              <a:ext uri="{FF2B5EF4-FFF2-40B4-BE49-F238E27FC236}">
                <a16:creationId xmlns:a16="http://schemas.microsoft.com/office/drawing/2014/main" id="{EF423957-7B77-444D-B18B-791505AA1F28}"/>
              </a:ext>
            </a:extLst>
          </p:cNvPr>
          <p:cNvPicPr>
            <a:picLocks noChangeAspect="1"/>
          </p:cNvPicPr>
          <p:nvPr/>
        </p:nvPicPr>
        <p:blipFill>
          <a:blip r:embed="rId2"/>
          <a:stretch>
            <a:fillRect/>
          </a:stretch>
        </p:blipFill>
        <p:spPr>
          <a:xfrm>
            <a:off x="9797787" y="1411250"/>
            <a:ext cx="2320287" cy="963234"/>
          </a:xfrm>
          <a:prstGeom prst="rect">
            <a:avLst/>
          </a:prstGeom>
        </p:spPr>
      </p:pic>
      <p:sp>
        <p:nvSpPr>
          <p:cNvPr id="12" name="Google Shape;124;p3">
            <a:extLst>
              <a:ext uri="{FF2B5EF4-FFF2-40B4-BE49-F238E27FC236}">
                <a16:creationId xmlns:a16="http://schemas.microsoft.com/office/drawing/2014/main" id="{F76417C4-5E84-4C4B-BF5D-E4EA58B4FF9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3" name="Titel 1">
            <a:extLst>
              <a:ext uri="{FF2B5EF4-FFF2-40B4-BE49-F238E27FC236}">
                <a16:creationId xmlns:a16="http://schemas.microsoft.com/office/drawing/2014/main" id="{53C9CE8C-CB42-4433-9E55-225C68E5FC9D}"/>
              </a:ext>
            </a:extLst>
          </p:cNvPr>
          <p:cNvSpPr>
            <a:spLocks noGrp="1"/>
          </p:cNvSpPr>
          <p:nvPr>
            <p:ph type="title"/>
          </p:nvPr>
        </p:nvSpPr>
        <p:spPr>
          <a:xfrm>
            <a:off x="838200" y="136526"/>
            <a:ext cx="9144000" cy="885235"/>
          </a:xfrm>
        </p:spPr>
        <p:txBody>
          <a:bodyPr>
            <a:normAutofit/>
          </a:bodyPr>
          <a:lstStyle/>
          <a:p>
            <a:r>
              <a:rPr lang="de-DE" sz="3600" dirty="0">
                <a:solidFill>
                  <a:schemeClr val="bg1"/>
                </a:solidFill>
              </a:rPr>
              <a:t>Case </a:t>
            </a:r>
            <a:r>
              <a:rPr lang="de-DE" sz="3600" dirty="0" err="1">
                <a:solidFill>
                  <a:schemeClr val="bg1"/>
                </a:solidFill>
              </a:rPr>
              <a:t>study</a:t>
            </a:r>
            <a:endParaRPr lang="en-GB" sz="3600" dirty="0">
              <a:solidFill>
                <a:schemeClr val="bg1"/>
              </a:solidFill>
            </a:endParaRPr>
          </a:p>
        </p:txBody>
      </p:sp>
    </p:spTree>
    <p:extLst>
      <p:ext uri="{BB962C8B-B14F-4D97-AF65-F5344CB8AC3E}">
        <p14:creationId xmlns:p14="http://schemas.microsoft.com/office/powerpoint/2010/main" val="39748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A3989E46-3477-4077-B2D7-4E267EF1E093}"/>
              </a:ext>
            </a:extLst>
          </p:cNvPr>
          <p:cNvSpPr>
            <a:spLocks noGrp="1"/>
          </p:cNvSpPr>
          <p:nvPr>
            <p:ph type="sldNum" sz="quarter" idx="12"/>
          </p:nvPr>
        </p:nvSpPr>
        <p:spPr/>
        <p:txBody>
          <a:bodyPr/>
          <a:lstStyle/>
          <a:p>
            <a:fld id="{1C17DE2D-37E0-1349-91BF-6208F12E9543}" type="slidenum">
              <a:rPr lang="de-DE" smtClean="0"/>
              <a:pPr/>
              <a:t>21</a:t>
            </a:fld>
            <a:endParaRPr lang="de-DE" dirty="0"/>
          </a:p>
        </p:txBody>
      </p:sp>
      <p:sp>
        <p:nvSpPr>
          <p:cNvPr id="10" name="Google Shape;124;p3">
            <a:extLst>
              <a:ext uri="{FF2B5EF4-FFF2-40B4-BE49-F238E27FC236}">
                <a16:creationId xmlns:a16="http://schemas.microsoft.com/office/drawing/2014/main" id="{99E57D42-8CE6-4A0A-B593-8AE2ABDEE69D}"/>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3" name="Titel 2">
            <a:extLst>
              <a:ext uri="{FF2B5EF4-FFF2-40B4-BE49-F238E27FC236}">
                <a16:creationId xmlns:a16="http://schemas.microsoft.com/office/drawing/2014/main" id="{F15D087A-F8B0-4C66-A873-53299BBD6B80}"/>
              </a:ext>
            </a:extLst>
          </p:cNvPr>
          <p:cNvSpPr>
            <a:spLocks noGrp="1"/>
          </p:cNvSpPr>
          <p:nvPr>
            <p:ph type="title"/>
          </p:nvPr>
        </p:nvSpPr>
        <p:spPr/>
        <p:txBody>
          <a:bodyPr/>
          <a:lstStyle/>
          <a:p>
            <a:r>
              <a:rPr lang="de-DE" dirty="0" err="1"/>
              <a:t>Reflection</a:t>
            </a:r>
            <a:endParaRPr lang="de-DE" dirty="0"/>
          </a:p>
        </p:txBody>
      </p:sp>
      <p:sp>
        <p:nvSpPr>
          <p:cNvPr id="11" name="Untertitel 2">
            <a:extLst>
              <a:ext uri="{FF2B5EF4-FFF2-40B4-BE49-F238E27FC236}">
                <a16:creationId xmlns:a16="http://schemas.microsoft.com/office/drawing/2014/main" id="{10A33DD1-91C0-48E5-854C-70629A7C2DF1}"/>
              </a:ext>
            </a:extLst>
          </p:cNvPr>
          <p:cNvSpPr txBox="1">
            <a:spLocks/>
          </p:cNvSpPr>
          <p:nvPr/>
        </p:nvSpPr>
        <p:spPr>
          <a:xfrm>
            <a:off x="1079644" y="2199467"/>
            <a:ext cx="10217006" cy="138920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chemeClr val="accent3"/>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chemeClr val="accent5"/>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pPr marL="571500" indent="-342900">
              <a:buFont typeface="Wingdings" panose="05000000000000000000" pitchFamily="2" charset="2"/>
              <a:buChar char="Ø"/>
            </a:pPr>
            <a:r>
              <a:rPr lang="en-GB" dirty="0">
                <a:solidFill>
                  <a:srgbClr val="0070C0"/>
                </a:solidFill>
              </a:rPr>
              <a:t>What form of domestic violence is present?</a:t>
            </a:r>
          </a:p>
          <a:p>
            <a:pPr marL="571500" indent="-342900">
              <a:buFont typeface="Wingdings" panose="05000000000000000000" pitchFamily="2" charset="2"/>
              <a:buChar char="Ø"/>
            </a:pPr>
            <a:endParaRPr lang="en-GB" dirty="0">
              <a:solidFill>
                <a:srgbClr val="0070C0"/>
              </a:solidFill>
            </a:endParaRPr>
          </a:p>
          <a:p>
            <a:pPr marL="571500" indent="-342900">
              <a:buFont typeface="Wingdings" panose="05000000000000000000" pitchFamily="2" charset="2"/>
              <a:buChar char="Ø"/>
            </a:pPr>
            <a:r>
              <a:rPr lang="en-GB" dirty="0">
                <a:solidFill>
                  <a:srgbClr val="0070C0"/>
                </a:solidFill>
              </a:rPr>
              <a:t>Which indicators are recognisable in the following case study?</a:t>
            </a:r>
            <a:endParaRPr lang="de-DE" dirty="0">
              <a:solidFill>
                <a:srgbClr val="0070C0"/>
              </a:solidFill>
            </a:endParaRPr>
          </a:p>
        </p:txBody>
      </p:sp>
      <p:pic>
        <p:nvPicPr>
          <p:cNvPr id="12" name="Grafik 11">
            <a:extLst>
              <a:ext uri="{FF2B5EF4-FFF2-40B4-BE49-F238E27FC236}">
                <a16:creationId xmlns:a16="http://schemas.microsoft.com/office/drawing/2014/main" id="{1C6AFE87-01A6-4CC3-8312-5015DA64C50B}"/>
              </a:ext>
            </a:extLst>
          </p:cNvPr>
          <p:cNvPicPr>
            <a:picLocks noChangeAspect="1"/>
          </p:cNvPicPr>
          <p:nvPr/>
        </p:nvPicPr>
        <p:blipFill>
          <a:blip r:embed="rId2">
            <a:duotone>
              <a:schemeClr val="accent1">
                <a:shade val="45000"/>
                <a:satMod val="135000"/>
              </a:schemeClr>
              <a:prstClr val="white"/>
            </a:duotone>
          </a:blip>
          <a:stretch>
            <a:fillRect/>
          </a:stretch>
        </p:blipFill>
        <p:spPr>
          <a:xfrm>
            <a:off x="4185803" y="3951920"/>
            <a:ext cx="1628915" cy="1628915"/>
          </a:xfrm>
          <a:prstGeom prst="rect">
            <a:avLst/>
          </a:prstGeom>
        </p:spPr>
      </p:pic>
      <p:sp>
        <p:nvSpPr>
          <p:cNvPr id="13" name="Textfeld 12">
            <a:extLst>
              <a:ext uri="{FF2B5EF4-FFF2-40B4-BE49-F238E27FC236}">
                <a16:creationId xmlns:a16="http://schemas.microsoft.com/office/drawing/2014/main" id="{F04D9929-FBB3-4E59-9412-CE677F730630}"/>
              </a:ext>
            </a:extLst>
          </p:cNvPr>
          <p:cNvSpPr txBox="1"/>
          <p:nvPr/>
        </p:nvSpPr>
        <p:spPr>
          <a:xfrm>
            <a:off x="4185803" y="5629380"/>
            <a:ext cx="2187783" cy="207429"/>
          </a:xfrm>
          <a:prstGeom prst="rect">
            <a:avLst/>
          </a:prstGeom>
          <a:noFill/>
        </p:spPr>
        <p:txBody>
          <a:bodyPr wrap="square" rtlCol="0">
            <a:spAutoFit/>
          </a:bodyPr>
          <a:lstStyle/>
          <a:p>
            <a:r>
              <a:rPr lang="de-DE" sz="748" dirty="0">
                <a:hlinkClick r:id="rId3"/>
              </a:rPr>
              <a:t>Image</a:t>
            </a:r>
            <a:r>
              <a:rPr lang="de-DE" sz="748" dirty="0"/>
              <a:t> </a:t>
            </a:r>
            <a:r>
              <a:rPr lang="de-DE" sz="748" dirty="0" err="1"/>
              <a:t>by</a:t>
            </a:r>
            <a:r>
              <a:rPr lang="de-DE" sz="748" dirty="0"/>
              <a:t> </a:t>
            </a:r>
            <a:r>
              <a:rPr lang="de-DE" sz="748" dirty="0">
                <a:hlinkClick r:id="rId4"/>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134919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B668F-86BD-4EA1-A30D-32E96183521D}"/>
              </a:ext>
            </a:extLst>
          </p:cNvPr>
          <p:cNvSpPr>
            <a:spLocks noGrp="1"/>
          </p:cNvSpPr>
          <p:nvPr>
            <p:ph type="title"/>
          </p:nvPr>
        </p:nvSpPr>
        <p:spPr/>
        <p:txBody>
          <a:bodyPr>
            <a:normAutofit/>
          </a:bodyPr>
          <a:lstStyle/>
          <a:p>
            <a:r>
              <a:rPr lang="en-GB" sz="3600" dirty="0">
                <a:solidFill>
                  <a:schemeClr val="bg1"/>
                </a:solidFill>
              </a:rPr>
              <a:t>Physical Indicators - Children</a:t>
            </a:r>
          </a:p>
        </p:txBody>
      </p:sp>
      <p:graphicFrame>
        <p:nvGraphicFramePr>
          <p:cNvPr id="9" name="Inhaltsplatzhalter 8">
            <a:extLst>
              <a:ext uri="{FF2B5EF4-FFF2-40B4-BE49-F238E27FC236}">
                <a16:creationId xmlns:a16="http://schemas.microsoft.com/office/drawing/2014/main" id="{B145864E-A1CD-4456-9A70-AAB4B8DF03DF}"/>
              </a:ext>
            </a:extLst>
          </p:cNvPr>
          <p:cNvGraphicFramePr>
            <a:graphicFrameLocks noGrp="1"/>
          </p:cNvGraphicFramePr>
          <p:nvPr>
            <p:ph idx="1"/>
            <p:extLst>
              <p:ext uri="{D42A27DB-BD31-4B8C-83A1-F6EECF244321}">
                <p14:modId xmlns:p14="http://schemas.microsoft.com/office/powerpoint/2010/main" val="1085910357"/>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D12A7502-B6A9-4E2A-B18F-27623FAA31D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22</a:t>
            </a:fld>
            <a:endParaRPr lang="de-DE" dirty="0"/>
          </a:p>
        </p:txBody>
      </p:sp>
      <p:sp>
        <p:nvSpPr>
          <p:cNvPr id="5" name="Google Shape;124;p3">
            <a:extLst>
              <a:ext uri="{FF2B5EF4-FFF2-40B4-BE49-F238E27FC236}">
                <a16:creationId xmlns:a16="http://schemas.microsoft.com/office/drawing/2014/main" id="{BD11CDE6-ECAA-4BF5-9822-C9B2D1940452}"/>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5451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48D9E-3BC0-49BF-A1A4-CA7A3C6D3A76}"/>
              </a:ext>
            </a:extLst>
          </p:cNvPr>
          <p:cNvSpPr>
            <a:spLocks noGrp="1"/>
          </p:cNvSpPr>
          <p:nvPr>
            <p:ph type="title"/>
          </p:nvPr>
        </p:nvSpPr>
        <p:spPr>
          <a:xfrm>
            <a:off x="457366" y="355469"/>
            <a:ext cx="8648870" cy="716755"/>
          </a:xfrm>
        </p:spPr>
        <p:txBody>
          <a:bodyPr>
            <a:normAutofit fontScale="90000"/>
          </a:bodyPr>
          <a:lstStyle/>
          <a:p>
            <a:r>
              <a:rPr lang="en-GB" dirty="0">
                <a:solidFill>
                  <a:schemeClr val="bg1"/>
                </a:solidFill>
                <a:latin typeface="+mn-lt"/>
              </a:rPr>
              <a:t>Psychological Indicators - Children</a:t>
            </a:r>
          </a:p>
        </p:txBody>
      </p:sp>
      <p:graphicFrame>
        <p:nvGraphicFramePr>
          <p:cNvPr id="7" name="Inhaltsplatzhalter 6">
            <a:extLst>
              <a:ext uri="{FF2B5EF4-FFF2-40B4-BE49-F238E27FC236}">
                <a16:creationId xmlns:a16="http://schemas.microsoft.com/office/drawing/2014/main" id="{423435E9-A0E4-4CB9-B9FE-D52DBBD4591B}"/>
              </a:ext>
            </a:extLst>
          </p:cNvPr>
          <p:cNvGraphicFramePr>
            <a:graphicFrameLocks noGrp="1"/>
          </p:cNvGraphicFramePr>
          <p:nvPr>
            <p:ph idx="1"/>
            <p:extLst>
              <p:ext uri="{D42A27DB-BD31-4B8C-83A1-F6EECF244321}">
                <p14:modId xmlns:p14="http://schemas.microsoft.com/office/powerpoint/2010/main" val="1075139754"/>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50F20A3A-8954-438E-B299-6F1A7CAFB3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23</a:t>
            </a:fld>
            <a:endParaRPr lang="de-DE" dirty="0"/>
          </a:p>
        </p:txBody>
      </p:sp>
      <p:sp>
        <p:nvSpPr>
          <p:cNvPr id="5" name="Google Shape;124;p3">
            <a:extLst>
              <a:ext uri="{FF2B5EF4-FFF2-40B4-BE49-F238E27FC236}">
                <a16:creationId xmlns:a16="http://schemas.microsoft.com/office/drawing/2014/main" id="{5B8BFF67-4FD3-4618-AE3F-7744B9B96929}"/>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71232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30DF7A8-A901-4629-BB6F-E6008156D1B7}"/>
              </a:ext>
            </a:extLst>
          </p:cNvPr>
          <p:cNvSpPr>
            <a:spLocks noGrp="1"/>
          </p:cNvSpPr>
          <p:nvPr>
            <p:ph type="sldNum" sz="quarter" idx="12"/>
          </p:nvPr>
        </p:nvSpPr>
        <p:spPr/>
        <p:txBody>
          <a:bodyPr/>
          <a:lstStyle/>
          <a:p>
            <a:fld id="{1C17DE2D-37E0-1349-91BF-6208F12E9543}" type="slidenum">
              <a:rPr lang="de-DE" smtClean="0"/>
              <a:pPr/>
              <a:t>24</a:t>
            </a:fld>
            <a:endParaRPr lang="de-DE" dirty="0"/>
          </a:p>
        </p:txBody>
      </p:sp>
      <p:sp>
        <p:nvSpPr>
          <p:cNvPr id="14" name="Google Shape;124;p3">
            <a:extLst>
              <a:ext uri="{FF2B5EF4-FFF2-40B4-BE49-F238E27FC236}">
                <a16:creationId xmlns:a16="http://schemas.microsoft.com/office/drawing/2014/main" id="{80F3B971-C690-49E9-BADE-12666F14525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5" name="Textfeld 14">
            <a:extLst>
              <a:ext uri="{FF2B5EF4-FFF2-40B4-BE49-F238E27FC236}">
                <a16:creationId xmlns:a16="http://schemas.microsoft.com/office/drawing/2014/main" id="{715ED14F-86F6-4A75-970B-F2FF8DCE4EE7}"/>
              </a:ext>
            </a:extLst>
          </p:cNvPr>
          <p:cNvSpPr txBox="1"/>
          <p:nvPr/>
        </p:nvSpPr>
        <p:spPr>
          <a:xfrm>
            <a:off x="738187" y="1298256"/>
            <a:ext cx="11082338" cy="4493538"/>
          </a:xfrm>
          <a:prstGeom prst="rect">
            <a:avLst/>
          </a:prstGeom>
          <a:solidFill>
            <a:schemeClr val="accent3">
              <a:lumMod val="20000"/>
              <a:lumOff val="80000"/>
            </a:schemeClr>
          </a:solidFill>
        </p:spPr>
        <p:txBody>
          <a:bodyPr wrap="square">
            <a:spAutoFit/>
          </a:bodyPr>
          <a:lstStyle/>
          <a:p>
            <a:r>
              <a:rPr lang="en-GB" sz="2200" dirty="0"/>
              <a:t>Gabby married her husband Nick after a long relationship and shortly thereafter moved to her husband’s family farm. The couple were happy at the farm and soon had their first child. During the pregnancy Nick’s behaviour began to change and by the time their daughter was born the relationship did not ‘feel’ as it had before. Nick seemed withdrawn and spent long periods of time by himself. He began to remind Gabby of Nick’s father who had always been a stern presence in his life.</a:t>
            </a:r>
          </a:p>
          <a:p>
            <a:endParaRPr lang="en-GB" sz="2200" dirty="0"/>
          </a:p>
          <a:p>
            <a:r>
              <a:rPr lang="en-GB" sz="2200" dirty="0"/>
              <a:t>Nick’s behaviour became threatening and controlling, especially in relation to money and social contact. He was increasingly aggressive in arguments and would often shout and throw objects around the room. Gabby thought that because he wasn’t physically hurting her, his behaviour did not constitute abuse. Nick did not show much interest in their daughter, Jane, except when in public, where he would appear to be a doting and loving father.</a:t>
            </a:r>
            <a:endParaRPr lang="de-DE" sz="2200" dirty="0"/>
          </a:p>
        </p:txBody>
      </p:sp>
      <p:sp>
        <p:nvSpPr>
          <p:cNvPr id="16" name="Titel 1">
            <a:extLst>
              <a:ext uri="{FF2B5EF4-FFF2-40B4-BE49-F238E27FC236}">
                <a16:creationId xmlns:a16="http://schemas.microsoft.com/office/drawing/2014/main" id="{15849486-5E83-42E6-9661-56BB77CFED47}"/>
              </a:ext>
            </a:extLst>
          </p:cNvPr>
          <p:cNvSpPr>
            <a:spLocks noGrp="1"/>
          </p:cNvSpPr>
          <p:nvPr>
            <p:ph type="title"/>
          </p:nvPr>
        </p:nvSpPr>
        <p:spPr>
          <a:xfrm>
            <a:off x="457366" y="355469"/>
            <a:ext cx="8648870" cy="716755"/>
          </a:xfrm>
        </p:spPr>
        <p:txBody>
          <a:bodyPr>
            <a:normAutofit/>
          </a:bodyPr>
          <a:lstStyle/>
          <a:p>
            <a:r>
              <a:rPr lang="en-GB" dirty="0">
                <a:solidFill>
                  <a:schemeClr val="bg1"/>
                </a:solidFill>
                <a:latin typeface="+mn-lt"/>
              </a:rPr>
              <a:t>Case study: Gabby, Nick &amp; Jane</a:t>
            </a:r>
          </a:p>
        </p:txBody>
      </p:sp>
      <p:sp>
        <p:nvSpPr>
          <p:cNvPr id="17" name="Titel 1">
            <a:extLst>
              <a:ext uri="{FF2B5EF4-FFF2-40B4-BE49-F238E27FC236}">
                <a16:creationId xmlns:a16="http://schemas.microsoft.com/office/drawing/2014/main" id="{4D671CF3-886D-4CA7-9535-060E7B50D5C7}"/>
              </a:ext>
            </a:extLst>
          </p:cNvPr>
          <p:cNvSpPr txBox="1">
            <a:spLocks/>
          </p:cNvSpPr>
          <p:nvPr/>
        </p:nvSpPr>
        <p:spPr>
          <a:xfrm>
            <a:off x="5048467" y="5909021"/>
            <a:ext cx="6889484" cy="447328"/>
          </a:xfrm>
          <a:prstGeom prst="rect">
            <a:avLst/>
          </a:prstGeom>
          <a:solidFill>
            <a:schemeClr val="accent3">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0070C0"/>
                </a:solidFill>
                <a:latin typeface="+mn-lt"/>
              </a:rPr>
              <a:t>What forms of domestic violence are present?</a:t>
            </a:r>
            <a:endParaRPr lang="de-DE" sz="2400" dirty="0">
              <a:solidFill>
                <a:srgbClr val="0070C0"/>
              </a:solidFill>
              <a:latin typeface="+mn-lt"/>
            </a:endParaRPr>
          </a:p>
        </p:txBody>
      </p:sp>
    </p:spTree>
    <p:extLst>
      <p:ext uri="{BB962C8B-B14F-4D97-AF65-F5344CB8AC3E}">
        <p14:creationId xmlns:p14="http://schemas.microsoft.com/office/powerpoint/2010/main" val="277393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30DF7A8-A901-4629-BB6F-E6008156D1B7}"/>
              </a:ext>
            </a:extLst>
          </p:cNvPr>
          <p:cNvSpPr>
            <a:spLocks noGrp="1"/>
          </p:cNvSpPr>
          <p:nvPr>
            <p:ph type="sldNum" sz="quarter" idx="12"/>
          </p:nvPr>
        </p:nvSpPr>
        <p:spPr/>
        <p:txBody>
          <a:bodyPr/>
          <a:lstStyle/>
          <a:p>
            <a:fld id="{1C17DE2D-37E0-1349-91BF-6208F12E9543}" type="slidenum">
              <a:rPr lang="de-DE" smtClean="0"/>
              <a:pPr/>
              <a:t>25</a:t>
            </a:fld>
            <a:endParaRPr lang="de-DE" dirty="0"/>
          </a:p>
        </p:txBody>
      </p:sp>
      <p:sp>
        <p:nvSpPr>
          <p:cNvPr id="14" name="Google Shape;124;p3">
            <a:extLst>
              <a:ext uri="{FF2B5EF4-FFF2-40B4-BE49-F238E27FC236}">
                <a16:creationId xmlns:a16="http://schemas.microsoft.com/office/drawing/2014/main" id="{80F3B971-C690-49E9-BADE-12666F14525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5" name="Textfeld 14">
            <a:extLst>
              <a:ext uri="{FF2B5EF4-FFF2-40B4-BE49-F238E27FC236}">
                <a16:creationId xmlns:a16="http://schemas.microsoft.com/office/drawing/2014/main" id="{715ED14F-86F6-4A75-970B-F2FF8DCE4EE7}"/>
              </a:ext>
            </a:extLst>
          </p:cNvPr>
          <p:cNvSpPr txBox="1"/>
          <p:nvPr/>
        </p:nvSpPr>
        <p:spPr>
          <a:xfrm>
            <a:off x="614362" y="1597671"/>
            <a:ext cx="10715625" cy="3816429"/>
          </a:xfrm>
          <a:prstGeom prst="rect">
            <a:avLst/>
          </a:prstGeom>
          <a:solidFill>
            <a:schemeClr val="accent3">
              <a:lumMod val="20000"/>
              <a:lumOff val="80000"/>
            </a:schemeClr>
          </a:solidFill>
        </p:spPr>
        <p:txBody>
          <a:bodyPr wrap="square">
            <a:spAutoFit/>
          </a:bodyPr>
          <a:lstStyle/>
          <a:p>
            <a:r>
              <a:rPr lang="en-GB" sz="2200" dirty="0"/>
              <a:t>Jane was generally a well-behaved child, however, Gabby found that she was unable to leave her with anyone else. Jane would cry and become visibly distressed when Gabby handed her to someone else to be nursed. This was stressful for Gabby and also meant that her social activities were further limited.</a:t>
            </a:r>
          </a:p>
          <a:p>
            <a:endParaRPr lang="en-GB" sz="2200" dirty="0"/>
          </a:p>
          <a:p>
            <a:r>
              <a:rPr lang="en-GB" sz="2200" dirty="0"/>
              <a:t>Jane took a long time to crawl, walk and begin talking. Her sleeping patterns were interrupted, and Gabby did not often sleep through the night, even when Jane was over 12 months of age. When Jane did begin to talk, she developed a stutter, and this further impeded her speech development. Gabby worried about Jane a lot. Their family doctor told her that this was normal for some children and if the speech problems persisted, that she could always send Jane to a specialist at a later date.</a:t>
            </a:r>
            <a:endParaRPr lang="de-DE" sz="2200" dirty="0"/>
          </a:p>
        </p:txBody>
      </p:sp>
      <p:sp>
        <p:nvSpPr>
          <p:cNvPr id="16" name="Titel 1">
            <a:extLst>
              <a:ext uri="{FF2B5EF4-FFF2-40B4-BE49-F238E27FC236}">
                <a16:creationId xmlns:a16="http://schemas.microsoft.com/office/drawing/2014/main" id="{15849486-5E83-42E6-9661-56BB77CFED47}"/>
              </a:ext>
            </a:extLst>
          </p:cNvPr>
          <p:cNvSpPr>
            <a:spLocks noGrp="1"/>
          </p:cNvSpPr>
          <p:nvPr>
            <p:ph type="title"/>
          </p:nvPr>
        </p:nvSpPr>
        <p:spPr>
          <a:xfrm>
            <a:off x="457366" y="355469"/>
            <a:ext cx="8648870" cy="716755"/>
          </a:xfrm>
        </p:spPr>
        <p:txBody>
          <a:bodyPr>
            <a:normAutofit/>
          </a:bodyPr>
          <a:lstStyle/>
          <a:p>
            <a:r>
              <a:rPr lang="en-GB" dirty="0">
                <a:solidFill>
                  <a:schemeClr val="bg1"/>
                </a:solidFill>
                <a:latin typeface="+mn-lt"/>
              </a:rPr>
              <a:t>Case study: Gabby, Nick &amp; Jane</a:t>
            </a:r>
          </a:p>
        </p:txBody>
      </p:sp>
      <p:sp>
        <p:nvSpPr>
          <p:cNvPr id="17" name="Titel 1">
            <a:extLst>
              <a:ext uri="{FF2B5EF4-FFF2-40B4-BE49-F238E27FC236}">
                <a16:creationId xmlns:a16="http://schemas.microsoft.com/office/drawing/2014/main" id="{4D671CF3-886D-4CA7-9535-060E7B50D5C7}"/>
              </a:ext>
            </a:extLst>
          </p:cNvPr>
          <p:cNvSpPr txBox="1">
            <a:spLocks/>
          </p:cNvSpPr>
          <p:nvPr/>
        </p:nvSpPr>
        <p:spPr>
          <a:xfrm>
            <a:off x="2543343" y="5715883"/>
            <a:ext cx="9585276" cy="447328"/>
          </a:xfrm>
          <a:prstGeom prst="rect">
            <a:avLst/>
          </a:prstGeom>
          <a:solidFill>
            <a:schemeClr val="accent3">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0070C0"/>
                </a:solidFill>
              </a:rPr>
              <a:t>What possible indicators of domestic violence could be present here?</a:t>
            </a:r>
            <a:endParaRPr lang="de-DE" sz="2400" dirty="0">
              <a:solidFill>
                <a:srgbClr val="0070C0"/>
              </a:solidFill>
            </a:endParaRPr>
          </a:p>
        </p:txBody>
      </p:sp>
    </p:spTree>
    <p:extLst>
      <p:ext uri="{BB962C8B-B14F-4D97-AF65-F5344CB8AC3E}">
        <p14:creationId xmlns:p14="http://schemas.microsoft.com/office/powerpoint/2010/main" val="36050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30DF7A8-A901-4629-BB6F-E6008156D1B7}"/>
              </a:ext>
            </a:extLst>
          </p:cNvPr>
          <p:cNvSpPr>
            <a:spLocks noGrp="1"/>
          </p:cNvSpPr>
          <p:nvPr>
            <p:ph type="sldNum" sz="quarter" idx="12"/>
          </p:nvPr>
        </p:nvSpPr>
        <p:spPr/>
        <p:txBody>
          <a:bodyPr/>
          <a:lstStyle/>
          <a:p>
            <a:fld id="{1C17DE2D-37E0-1349-91BF-6208F12E9543}" type="slidenum">
              <a:rPr lang="de-DE" smtClean="0"/>
              <a:pPr/>
              <a:t>26</a:t>
            </a:fld>
            <a:endParaRPr lang="de-DE" dirty="0"/>
          </a:p>
        </p:txBody>
      </p:sp>
      <p:sp>
        <p:nvSpPr>
          <p:cNvPr id="14" name="Google Shape;124;p3">
            <a:extLst>
              <a:ext uri="{FF2B5EF4-FFF2-40B4-BE49-F238E27FC236}">
                <a16:creationId xmlns:a16="http://schemas.microsoft.com/office/drawing/2014/main" id="{80F3B971-C690-49E9-BADE-12666F14525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5" name="Textfeld 14">
            <a:extLst>
              <a:ext uri="{FF2B5EF4-FFF2-40B4-BE49-F238E27FC236}">
                <a16:creationId xmlns:a16="http://schemas.microsoft.com/office/drawing/2014/main" id="{715ED14F-86F6-4A75-970B-F2FF8DCE4EE7}"/>
              </a:ext>
            </a:extLst>
          </p:cNvPr>
          <p:cNvSpPr txBox="1"/>
          <p:nvPr/>
        </p:nvSpPr>
        <p:spPr>
          <a:xfrm>
            <a:off x="614362" y="1597671"/>
            <a:ext cx="10715625" cy="1938992"/>
          </a:xfrm>
          <a:prstGeom prst="rect">
            <a:avLst/>
          </a:prstGeom>
          <a:solidFill>
            <a:schemeClr val="accent3">
              <a:lumMod val="20000"/>
              <a:lumOff val="80000"/>
            </a:schemeClr>
          </a:solidFill>
        </p:spPr>
        <p:txBody>
          <a:bodyPr wrap="square">
            <a:spAutoFit/>
          </a:bodyPr>
          <a:lstStyle/>
          <a:p>
            <a:r>
              <a:rPr lang="en-GB" sz="2400" dirty="0"/>
              <a:t>After a number of years, Nick’s behaviour became unacceptable to Gabby. During arguments he had taken to holding the rifle that he had for farming purposes, and Gabby found this very threatening. On a number of occasions, items that Nick threw hit Gabby and she was increasingly afraid for their daughter.</a:t>
            </a:r>
            <a:endParaRPr lang="de-DE" sz="2400" dirty="0"/>
          </a:p>
        </p:txBody>
      </p:sp>
      <p:sp>
        <p:nvSpPr>
          <p:cNvPr id="16" name="Titel 1">
            <a:extLst>
              <a:ext uri="{FF2B5EF4-FFF2-40B4-BE49-F238E27FC236}">
                <a16:creationId xmlns:a16="http://schemas.microsoft.com/office/drawing/2014/main" id="{15849486-5E83-42E6-9661-56BB77CFED47}"/>
              </a:ext>
            </a:extLst>
          </p:cNvPr>
          <p:cNvSpPr>
            <a:spLocks noGrp="1"/>
          </p:cNvSpPr>
          <p:nvPr>
            <p:ph type="title"/>
          </p:nvPr>
        </p:nvSpPr>
        <p:spPr>
          <a:xfrm>
            <a:off x="457366" y="355469"/>
            <a:ext cx="8648870" cy="716755"/>
          </a:xfrm>
        </p:spPr>
        <p:txBody>
          <a:bodyPr>
            <a:normAutofit/>
          </a:bodyPr>
          <a:lstStyle/>
          <a:p>
            <a:r>
              <a:rPr lang="en-GB" dirty="0">
                <a:solidFill>
                  <a:schemeClr val="bg1"/>
                </a:solidFill>
                <a:latin typeface="+mn-lt"/>
              </a:rPr>
              <a:t>Case study: Gabby, Nick &amp; Jane</a:t>
            </a:r>
          </a:p>
        </p:txBody>
      </p:sp>
      <p:sp>
        <p:nvSpPr>
          <p:cNvPr id="7" name="Titel 1">
            <a:extLst>
              <a:ext uri="{FF2B5EF4-FFF2-40B4-BE49-F238E27FC236}">
                <a16:creationId xmlns:a16="http://schemas.microsoft.com/office/drawing/2014/main" id="{58D8F2A0-4382-4372-B32A-A5293B394FA2}"/>
              </a:ext>
            </a:extLst>
          </p:cNvPr>
          <p:cNvSpPr txBox="1">
            <a:spLocks/>
          </p:cNvSpPr>
          <p:nvPr/>
        </p:nvSpPr>
        <p:spPr>
          <a:xfrm>
            <a:off x="1113592" y="4368753"/>
            <a:ext cx="7776773" cy="447328"/>
          </a:xfrm>
          <a:prstGeom prst="rect">
            <a:avLst/>
          </a:prstGeom>
          <a:solidFill>
            <a:schemeClr val="accent3">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0070C0"/>
                </a:solidFill>
              </a:rPr>
              <a:t>What form of domestic violence is now present?</a:t>
            </a:r>
            <a:endParaRPr lang="de-DE" sz="2400" dirty="0">
              <a:solidFill>
                <a:srgbClr val="0070C0"/>
              </a:solidFill>
            </a:endParaRPr>
          </a:p>
        </p:txBody>
      </p:sp>
      <p:sp>
        <p:nvSpPr>
          <p:cNvPr id="8" name="Titel 1">
            <a:extLst>
              <a:ext uri="{FF2B5EF4-FFF2-40B4-BE49-F238E27FC236}">
                <a16:creationId xmlns:a16="http://schemas.microsoft.com/office/drawing/2014/main" id="{86EB00DB-2AD0-45A9-9E4D-F7BA3E98E0FE}"/>
              </a:ext>
            </a:extLst>
          </p:cNvPr>
          <p:cNvSpPr txBox="1">
            <a:spLocks/>
          </p:cNvSpPr>
          <p:nvPr/>
        </p:nvSpPr>
        <p:spPr>
          <a:xfrm>
            <a:off x="2870445" y="5127460"/>
            <a:ext cx="8645280" cy="447328"/>
          </a:xfrm>
          <a:prstGeom prst="rect">
            <a:avLst/>
          </a:prstGeom>
          <a:solidFill>
            <a:schemeClr val="accent3">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rgbClr val="0070C0"/>
                </a:solidFill>
              </a:rPr>
              <a:t>How do you assess the risk for Gabby and her daughter?</a:t>
            </a:r>
            <a:endParaRPr lang="de-DE" sz="2400" dirty="0">
              <a:solidFill>
                <a:srgbClr val="0070C0"/>
              </a:solidFill>
            </a:endParaRPr>
          </a:p>
        </p:txBody>
      </p:sp>
    </p:spTree>
    <p:extLst>
      <p:ext uri="{BB962C8B-B14F-4D97-AF65-F5344CB8AC3E}">
        <p14:creationId xmlns:p14="http://schemas.microsoft.com/office/powerpoint/2010/main" val="32180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30DF7A8-A901-4629-BB6F-E6008156D1B7}"/>
              </a:ext>
            </a:extLst>
          </p:cNvPr>
          <p:cNvSpPr>
            <a:spLocks noGrp="1"/>
          </p:cNvSpPr>
          <p:nvPr>
            <p:ph type="sldNum" sz="quarter" idx="12"/>
          </p:nvPr>
        </p:nvSpPr>
        <p:spPr/>
        <p:txBody>
          <a:bodyPr/>
          <a:lstStyle/>
          <a:p>
            <a:fld id="{1C17DE2D-37E0-1349-91BF-6208F12E9543}" type="slidenum">
              <a:rPr lang="de-DE" smtClean="0"/>
              <a:pPr/>
              <a:t>27</a:t>
            </a:fld>
            <a:endParaRPr lang="de-DE" dirty="0"/>
          </a:p>
        </p:txBody>
      </p:sp>
      <p:sp>
        <p:nvSpPr>
          <p:cNvPr id="14" name="Google Shape;124;p3">
            <a:extLst>
              <a:ext uri="{FF2B5EF4-FFF2-40B4-BE49-F238E27FC236}">
                <a16:creationId xmlns:a16="http://schemas.microsoft.com/office/drawing/2014/main" id="{80F3B971-C690-49E9-BADE-12666F14525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5" name="Textfeld 14">
            <a:extLst>
              <a:ext uri="{FF2B5EF4-FFF2-40B4-BE49-F238E27FC236}">
                <a16:creationId xmlns:a16="http://schemas.microsoft.com/office/drawing/2014/main" id="{715ED14F-86F6-4A75-970B-F2FF8DCE4EE7}"/>
              </a:ext>
            </a:extLst>
          </p:cNvPr>
          <p:cNvSpPr txBox="1"/>
          <p:nvPr/>
        </p:nvSpPr>
        <p:spPr>
          <a:xfrm>
            <a:off x="389106" y="1624016"/>
            <a:ext cx="10132269" cy="3416320"/>
          </a:xfrm>
          <a:prstGeom prst="rect">
            <a:avLst/>
          </a:prstGeom>
          <a:solidFill>
            <a:schemeClr val="accent3">
              <a:lumMod val="20000"/>
              <a:lumOff val="80000"/>
            </a:schemeClr>
          </a:solidFill>
        </p:spPr>
        <p:txBody>
          <a:bodyPr wrap="square">
            <a:spAutoFit/>
          </a:bodyPr>
          <a:lstStyle/>
          <a:p>
            <a:r>
              <a:rPr lang="en-GB" sz="2400" dirty="0"/>
              <a:t>Gabby decided to leave and consulted the local women’s service, who assisted her to get an restriction order against Nick.</a:t>
            </a:r>
          </a:p>
          <a:p>
            <a:endParaRPr lang="en-GB" sz="2400" dirty="0"/>
          </a:p>
          <a:p>
            <a:r>
              <a:rPr lang="en-GB" sz="2400" dirty="0"/>
              <a:t>Once Gabby had taken Jane away from Nick her behaviour changed. Jane’s development seemed to speed up and Gabby couldn’t understand why. As part of her counselling at a local women’s service, she discussed this issue and her counsellor recognised the </a:t>
            </a:r>
            <a:r>
              <a:rPr lang="en-GB" sz="2400" dirty="0">
                <a:solidFill>
                  <a:srgbClr val="C00000"/>
                </a:solidFill>
              </a:rPr>
              <a:t>developmental delay</a:t>
            </a:r>
            <a:r>
              <a:rPr lang="en-GB" sz="2400" dirty="0"/>
              <a:t>, </a:t>
            </a:r>
            <a:r>
              <a:rPr lang="en-GB" sz="2400" dirty="0">
                <a:solidFill>
                  <a:srgbClr val="C00000"/>
                </a:solidFill>
              </a:rPr>
              <a:t>stutter</a:t>
            </a:r>
            <a:r>
              <a:rPr lang="en-GB" sz="2400" dirty="0"/>
              <a:t>, </a:t>
            </a:r>
            <a:r>
              <a:rPr lang="en-GB" sz="2400" dirty="0">
                <a:solidFill>
                  <a:srgbClr val="C00000"/>
                </a:solidFill>
              </a:rPr>
              <a:t>irritation</a:t>
            </a:r>
            <a:r>
              <a:rPr lang="en-GB" sz="2400" dirty="0"/>
              <a:t> and </a:t>
            </a:r>
            <a:r>
              <a:rPr lang="en-GB" sz="2400" dirty="0">
                <a:solidFill>
                  <a:srgbClr val="C00000"/>
                </a:solidFill>
              </a:rPr>
              <a:t>separation anxiety </a:t>
            </a:r>
            <a:r>
              <a:rPr lang="en-GB" sz="2400" dirty="0"/>
              <a:t>as effects of Jane’s having lived in an abusive situation.</a:t>
            </a:r>
            <a:endParaRPr lang="de-DE" sz="2400" dirty="0"/>
          </a:p>
        </p:txBody>
      </p:sp>
      <p:sp>
        <p:nvSpPr>
          <p:cNvPr id="16" name="Titel 1">
            <a:extLst>
              <a:ext uri="{FF2B5EF4-FFF2-40B4-BE49-F238E27FC236}">
                <a16:creationId xmlns:a16="http://schemas.microsoft.com/office/drawing/2014/main" id="{15849486-5E83-42E6-9661-56BB77CFED47}"/>
              </a:ext>
            </a:extLst>
          </p:cNvPr>
          <p:cNvSpPr>
            <a:spLocks noGrp="1"/>
          </p:cNvSpPr>
          <p:nvPr>
            <p:ph type="title"/>
          </p:nvPr>
        </p:nvSpPr>
        <p:spPr>
          <a:xfrm>
            <a:off x="457366" y="355469"/>
            <a:ext cx="8648870" cy="716755"/>
          </a:xfrm>
        </p:spPr>
        <p:txBody>
          <a:bodyPr>
            <a:normAutofit/>
          </a:bodyPr>
          <a:lstStyle/>
          <a:p>
            <a:r>
              <a:rPr lang="en-GB" dirty="0">
                <a:solidFill>
                  <a:schemeClr val="bg1"/>
                </a:solidFill>
                <a:latin typeface="+mn-lt"/>
              </a:rPr>
              <a:t>Case study: Gabby, Nick &amp; Jane</a:t>
            </a:r>
          </a:p>
        </p:txBody>
      </p:sp>
      <p:pic>
        <p:nvPicPr>
          <p:cNvPr id="9" name="Grafik 8" descr="Ein Bild, das Entwurf, Zeichnung, Grafiken, Schwarz enthält.&#10;&#10;Automatisch generierte Beschreibung">
            <a:extLst>
              <a:ext uri="{FF2B5EF4-FFF2-40B4-BE49-F238E27FC236}">
                <a16:creationId xmlns:a16="http://schemas.microsoft.com/office/drawing/2014/main" id="{35308955-D674-4129-85DA-0E4E7AFACB05}"/>
              </a:ext>
            </a:extLst>
          </p:cNvPr>
          <p:cNvPicPr/>
          <p:nvPr/>
        </p:nvPicPr>
        <p:blipFill>
          <a:blip r:embed="rId3"/>
          <a:stretch>
            <a:fillRect/>
          </a:stretch>
        </p:blipFill>
        <p:spPr>
          <a:xfrm>
            <a:off x="10647218" y="3608458"/>
            <a:ext cx="1378118" cy="1843353"/>
          </a:xfrm>
          <a:prstGeom prst="rect">
            <a:avLst/>
          </a:prstGeom>
          <a:solidFill>
            <a:schemeClr val="accent3">
              <a:lumMod val="60000"/>
              <a:lumOff val="40000"/>
            </a:schemeClr>
          </a:solidFill>
        </p:spPr>
      </p:pic>
    </p:spTree>
    <p:extLst>
      <p:ext uri="{BB962C8B-B14F-4D97-AF65-F5344CB8AC3E}">
        <p14:creationId xmlns:p14="http://schemas.microsoft.com/office/powerpoint/2010/main" val="147059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4CD3AD6-0A88-435C-98D5-5C8C3F82FD6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28</a:t>
            </a:fld>
            <a:endParaRPr lang="de-DE" dirty="0"/>
          </a:p>
        </p:txBody>
      </p:sp>
      <p:sp>
        <p:nvSpPr>
          <p:cNvPr id="7" name="Titel 1">
            <a:extLst>
              <a:ext uri="{FF2B5EF4-FFF2-40B4-BE49-F238E27FC236}">
                <a16:creationId xmlns:a16="http://schemas.microsoft.com/office/drawing/2014/main" id="{E48878E2-C8C8-470A-9A09-7BDFFE497EA6}"/>
              </a:ext>
            </a:extLst>
          </p:cNvPr>
          <p:cNvSpPr>
            <a:spLocks noGrp="1"/>
          </p:cNvSpPr>
          <p:nvPr>
            <p:ph type="title"/>
          </p:nvPr>
        </p:nvSpPr>
        <p:spPr>
          <a:xfrm>
            <a:off x="377523" y="128463"/>
            <a:ext cx="5341030" cy="999423"/>
          </a:xfrm>
        </p:spPr>
        <p:txBody>
          <a:bodyPr>
            <a:normAutofit/>
          </a:bodyPr>
          <a:lstStyle/>
          <a:p>
            <a:r>
              <a:rPr lang="de-DE" sz="3600" dirty="0" err="1">
                <a:solidFill>
                  <a:schemeClr val="bg1"/>
                </a:solidFill>
              </a:rPr>
              <a:t>Injury</a:t>
            </a:r>
            <a:r>
              <a:rPr lang="de-DE" sz="3600" dirty="0">
                <a:solidFill>
                  <a:schemeClr val="bg1"/>
                </a:solidFill>
              </a:rPr>
              <a:t> </a:t>
            </a:r>
            <a:r>
              <a:rPr lang="de-DE" sz="3600" dirty="0" err="1">
                <a:solidFill>
                  <a:schemeClr val="bg1"/>
                </a:solidFill>
              </a:rPr>
              <a:t>patterns-children</a:t>
            </a:r>
            <a:endParaRPr lang="de-DE" sz="3600" dirty="0">
              <a:solidFill>
                <a:schemeClr val="bg1"/>
              </a:solidFill>
            </a:endParaRPr>
          </a:p>
        </p:txBody>
      </p:sp>
      <p:pic>
        <p:nvPicPr>
          <p:cNvPr id="8" name="Inhaltsplatzhalter 4">
            <a:extLst>
              <a:ext uri="{FF2B5EF4-FFF2-40B4-BE49-F238E27FC236}">
                <a16:creationId xmlns:a16="http://schemas.microsoft.com/office/drawing/2014/main" id="{7CF1011E-4638-4BB1-9F42-BBB9B97A4E62}"/>
              </a:ext>
            </a:extLst>
          </p:cNvPr>
          <p:cNvPicPr>
            <a:picLocks noGrp="1" noChangeAspect="1"/>
          </p:cNvPicPr>
          <p:nvPr>
            <p:ph idx="1"/>
          </p:nvPr>
        </p:nvPicPr>
        <p:blipFill rotWithShape="1">
          <a:blip r:embed="rId2"/>
          <a:srcRect r="32559"/>
          <a:stretch/>
        </p:blipFill>
        <p:spPr>
          <a:xfrm>
            <a:off x="1966976" y="1759796"/>
            <a:ext cx="2921355" cy="3242985"/>
          </a:xfrm>
        </p:spPr>
      </p:pic>
      <p:sp>
        <p:nvSpPr>
          <p:cNvPr id="9" name="Rechteck 8">
            <a:extLst>
              <a:ext uri="{FF2B5EF4-FFF2-40B4-BE49-F238E27FC236}">
                <a16:creationId xmlns:a16="http://schemas.microsoft.com/office/drawing/2014/main" id="{88031972-6612-4860-BD59-FAA5A1D64E30}"/>
              </a:ext>
            </a:extLst>
          </p:cNvPr>
          <p:cNvSpPr/>
          <p:nvPr/>
        </p:nvSpPr>
        <p:spPr>
          <a:xfrm>
            <a:off x="5606565" y="1500976"/>
            <a:ext cx="6173365" cy="4401205"/>
          </a:xfrm>
          <a:prstGeom prst="rect">
            <a:avLst/>
          </a:prstGeom>
          <a:solidFill>
            <a:schemeClr val="accent1">
              <a:lumMod val="20000"/>
              <a:lumOff val="80000"/>
            </a:schemeClr>
          </a:solidFill>
        </p:spPr>
        <p:txBody>
          <a:bodyPr wrap="square">
            <a:spAutoFit/>
          </a:bodyPr>
          <a:lstStyle/>
          <a:p>
            <a:r>
              <a:rPr lang="en-GB" sz="2000" b="1" dirty="0"/>
              <a:t>Head: </a:t>
            </a:r>
          </a:p>
          <a:p>
            <a:r>
              <a:rPr lang="en-GB" sz="2000" dirty="0"/>
              <a:t>Above the brim of the hat, cheek, ears, eyes</a:t>
            </a:r>
          </a:p>
          <a:p>
            <a:r>
              <a:rPr lang="en-GB" sz="2000" b="1" dirty="0"/>
              <a:t>Extremities: </a:t>
            </a:r>
          </a:p>
          <a:p>
            <a:r>
              <a:rPr lang="en-GB" sz="2000" dirty="0"/>
              <a:t>Backs of backs/buttocks</a:t>
            </a:r>
          </a:p>
          <a:p>
            <a:r>
              <a:rPr lang="en-GB" sz="2000" b="1" dirty="0"/>
              <a:t>Handle marks: </a:t>
            </a:r>
          </a:p>
          <a:p>
            <a:r>
              <a:rPr lang="en-GB" sz="2000" dirty="0"/>
              <a:t>Haematomas on upper arms and/or thorax</a:t>
            </a:r>
          </a:p>
          <a:p>
            <a:r>
              <a:rPr lang="en-GB" sz="2000" dirty="0"/>
              <a:t>Fractures </a:t>
            </a:r>
          </a:p>
          <a:p>
            <a:r>
              <a:rPr lang="en-GB" sz="2000" dirty="0"/>
              <a:t>Metaphyseal and epiphyseal corner fractures </a:t>
            </a:r>
          </a:p>
          <a:p>
            <a:r>
              <a:rPr lang="en-GB" sz="2000" dirty="0"/>
              <a:t>Rib fractures</a:t>
            </a:r>
          </a:p>
          <a:p>
            <a:r>
              <a:rPr lang="en-GB" sz="2000" b="1" dirty="0"/>
              <a:t>Skull fractures</a:t>
            </a:r>
          </a:p>
          <a:p>
            <a:r>
              <a:rPr lang="en-GB" sz="2000" dirty="0"/>
              <a:t>Multiple or complex fractures</a:t>
            </a:r>
          </a:p>
          <a:p>
            <a:r>
              <a:rPr lang="en-GB" sz="2000" dirty="0"/>
              <a:t>Large fracture clefts, flexion fractures </a:t>
            </a:r>
          </a:p>
          <a:p>
            <a:r>
              <a:rPr lang="en-GB" sz="2000" dirty="0"/>
              <a:t>Involvement of multiple skull bones</a:t>
            </a:r>
          </a:p>
          <a:p>
            <a:r>
              <a:rPr lang="en-GB" sz="2000" dirty="0"/>
              <a:t>Multiple injuries, different ages and locations</a:t>
            </a:r>
            <a:endParaRPr lang="de-DE" sz="2000" dirty="0"/>
          </a:p>
        </p:txBody>
      </p:sp>
      <p:sp>
        <p:nvSpPr>
          <p:cNvPr id="4" name="Textfeld 3">
            <a:extLst>
              <a:ext uri="{FF2B5EF4-FFF2-40B4-BE49-F238E27FC236}">
                <a16:creationId xmlns:a16="http://schemas.microsoft.com/office/drawing/2014/main" id="{19406E61-2DE7-4BCF-80D7-BE026CCD198B}"/>
              </a:ext>
            </a:extLst>
          </p:cNvPr>
          <p:cNvSpPr txBox="1"/>
          <p:nvPr/>
        </p:nvSpPr>
        <p:spPr>
          <a:xfrm>
            <a:off x="1793982" y="5083783"/>
            <a:ext cx="3812583" cy="646331"/>
          </a:xfrm>
          <a:prstGeom prst="rect">
            <a:avLst/>
          </a:prstGeom>
          <a:noFill/>
        </p:spPr>
        <p:txBody>
          <a:bodyPr wrap="square" rtlCol="0">
            <a:spAutoFit/>
          </a:bodyPr>
          <a:lstStyle/>
          <a:p>
            <a:r>
              <a:rPr lang="en-GB" dirty="0">
                <a:solidFill>
                  <a:srgbClr val="FF0000"/>
                </a:solidFill>
              </a:rPr>
              <a:t>Rather suspicious body regions</a:t>
            </a:r>
            <a:endParaRPr lang="en-GB" dirty="0"/>
          </a:p>
          <a:p>
            <a:r>
              <a:rPr lang="en-GB" dirty="0">
                <a:solidFill>
                  <a:srgbClr val="0070C0"/>
                </a:solidFill>
              </a:rPr>
              <a:t>Rather unsuspicious body regions</a:t>
            </a:r>
          </a:p>
        </p:txBody>
      </p:sp>
    </p:spTree>
    <p:extLst>
      <p:ext uri="{BB962C8B-B14F-4D97-AF65-F5344CB8AC3E}">
        <p14:creationId xmlns:p14="http://schemas.microsoft.com/office/powerpoint/2010/main" val="19503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29</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Communication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30897" y="3043238"/>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Introduction</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56" name="Google Shape;156;p7"/>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30</a:t>
            </a:fld>
            <a:endParaRPr dirty="0"/>
          </a:p>
        </p:txBody>
      </p:sp>
      <p:sp>
        <p:nvSpPr>
          <p:cNvPr id="5" name="Titel 1">
            <a:extLst>
              <a:ext uri="{FF2B5EF4-FFF2-40B4-BE49-F238E27FC236}">
                <a16:creationId xmlns:a16="http://schemas.microsoft.com/office/drawing/2014/main" id="{04EABCA5-0FD4-48F9-B8BD-695442A27CBA}"/>
              </a:ext>
            </a:extLst>
          </p:cNvPr>
          <p:cNvSpPr txBox="1">
            <a:spLocks/>
          </p:cNvSpPr>
          <p:nvPr/>
        </p:nvSpPr>
        <p:spPr>
          <a:xfrm>
            <a:off x="2243363" y="1543820"/>
            <a:ext cx="7212105" cy="32688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cap="small" baseline="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de-DE" dirty="0"/>
              <a:t>Never </a:t>
            </a:r>
            <a:r>
              <a:rPr lang="de-DE" dirty="0" err="1"/>
              <a:t>assume</a:t>
            </a:r>
            <a:r>
              <a:rPr lang="de-DE" dirty="0"/>
              <a:t> and </a:t>
            </a:r>
            <a:r>
              <a:rPr lang="de-DE" dirty="0" err="1"/>
              <a:t>always</a:t>
            </a:r>
            <a:r>
              <a:rPr lang="de-DE" dirty="0"/>
              <a:t> </a:t>
            </a:r>
            <a:r>
              <a:rPr lang="de-DE" dirty="0" err="1"/>
              <a:t>ask</a:t>
            </a:r>
            <a:r>
              <a:rPr lang="de-DE" dirty="0"/>
              <a:t>!</a:t>
            </a:r>
          </a:p>
          <a:p>
            <a:pPr marL="0" indent="0" algn="ctr">
              <a:buNone/>
            </a:pPr>
            <a:endParaRPr lang="de-DE" dirty="0"/>
          </a:p>
          <a:p>
            <a:pPr marL="0" indent="0" algn="ctr">
              <a:buNone/>
            </a:pPr>
            <a:r>
              <a:rPr lang="de-DE" dirty="0"/>
              <a:t>But </a:t>
            </a:r>
            <a:r>
              <a:rPr lang="de-DE" dirty="0" err="1"/>
              <a:t>how</a:t>
            </a:r>
            <a:r>
              <a:rPr lang="de-DE" dirty="0"/>
              <a:t>?</a:t>
            </a:r>
          </a:p>
        </p:txBody>
      </p:sp>
      <p:pic>
        <p:nvPicPr>
          <p:cNvPr id="6" name="Grafik 5">
            <a:extLst>
              <a:ext uri="{FF2B5EF4-FFF2-40B4-BE49-F238E27FC236}">
                <a16:creationId xmlns:a16="http://schemas.microsoft.com/office/drawing/2014/main" id="{163D4743-7979-4B67-A012-083423783E99}"/>
              </a:ext>
            </a:extLst>
          </p:cNvPr>
          <p:cNvPicPr>
            <a:picLocks noChangeAspect="1"/>
          </p:cNvPicPr>
          <p:nvPr/>
        </p:nvPicPr>
        <p:blipFill>
          <a:blip r:embed="rId3">
            <a:duotone>
              <a:schemeClr val="accent1">
                <a:shade val="45000"/>
                <a:satMod val="135000"/>
              </a:schemeClr>
              <a:prstClr val="white"/>
            </a:duotone>
          </a:blip>
          <a:stretch>
            <a:fillRect/>
          </a:stretch>
        </p:blipFill>
        <p:spPr>
          <a:xfrm>
            <a:off x="7706930" y="3220808"/>
            <a:ext cx="2016583" cy="2016583"/>
          </a:xfrm>
          <a:prstGeom prst="rect">
            <a:avLst/>
          </a:prstGeom>
        </p:spPr>
      </p:pic>
      <p:sp>
        <p:nvSpPr>
          <p:cNvPr id="7" name="Textfeld 6">
            <a:extLst>
              <a:ext uri="{FF2B5EF4-FFF2-40B4-BE49-F238E27FC236}">
                <a16:creationId xmlns:a16="http://schemas.microsoft.com/office/drawing/2014/main" id="{A80B8FC8-A577-425D-BCFE-DAE4CED995AC}"/>
              </a:ext>
            </a:extLst>
          </p:cNvPr>
          <p:cNvSpPr txBox="1"/>
          <p:nvPr/>
        </p:nvSpPr>
        <p:spPr>
          <a:xfrm>
            <a:off x="8027074" y="5334480"/>
            <a:ext cx="2717126" cy="207429"/>
          </a:xfrm>
          <a:prstGeom prst="rect">
            <a:avLst/>
          </a:prstGeom>
          <a:noFill/>
        </p:spPr>
        <p:txBody>
          <a:bodyPr wrap="square" rtlCol="0">
            <a:spAutoFit/>
          </a:bodyPr>
          <a:lstStyle/>
          <a:p>
            <a:r>
              <a:rPr lang="de-DE" sz="748" dirty="0">
                <a:hlinkClick r:id="rId4"/>
              </a:rPr>
              <a:t>Image</a:t>
            </a:r>
            <a:r>
              <a:rPr lang="de-DE" sz="748" dirty="0"/>
              <a:t> </a:t>
            </a:r>
            <a:r>
              <a:rPr lang="de-DE" sz="748" dirty="0" err="1"/>
              <a:t>by</a:t>
            </a:r>
            <a:r>
              <a:rPr lang="de-DE" sz="748" dirty="0"/>
              <a:t> </a:t>
            </a:r>
            <a:r>
              <a:rPr lang="de-DE" sz="748" dirty="0">
                <a:hlinkClick r:id="rId5"/>
              </a:rPr>
              <a:t>storyset</a:t>
            </a:r>
            <a:r>
              <a:rPr lang="de-DE" sz="748" dirty="0"/>
              <a:t> on </a:t>
            </a:r>
            <a:r>
              <a:rPr lang="de-DE" sz="748" dirty="0" err="1"/>
              <a:t>Freepik</a:t>
            </a:r>
            <a:endParaRPr lang="de-DE" sz="748"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ED8C-1923-4B12-8DE1-F729E4CB2686}"/>
              </a:ext>
            </a:extLst>
          </p:cNvPr>
          <p:cNvSpPr>
            <a:spLocks noGrp="1"/>
          </p:cNvSpPr>
          <p:nvPr>
            <p:ph type="title"/>
          </p:nvPr>
        </p:nvSpPr>
        <p:spPr/>
        <p:txBody>
          <a:bodyPr>
            <a:normAutofit fontScale="90000"/>
          </a:bodyPr>
          <a:lstStyle/>
          <a:p>
            <a:r>
              <a:rPr lang="de-DE" dirty="0"/>
              <a:t>First </a:t>
            </a:r>
            <a:r>
              <a:rPr lang="de-DE" dirty="0" err="1"/>
              <a:t>step</a:t>
            </a:r>
            <a:r>
              <a:rPr lang="de-DE" dirty="0"/>
              <a:t>: </a:t>
            </a:r>
            <a:r>
              <a:rPr lang="de-DE" dirty="0" err="1"/>
              <a:t>take</a:t>
            </a:r>
            <a:r>
              <a:rPr lang="de-DE" dirty="0"/>
              <a:t> </a:t>
            </a:r>
            <a:r>
              <a:rPr lang="de-DE" dirty="0" err="1"/>
              <a:t>over</a:t>
            </a:r>
            <a:r>
              <a:rPr lang="de-DE" dirty="0"/>
              <a:t> </a:t>
            </a:r>
            <a:r>
              <a:rPr lang="de-DE" dirty="0" err="1"/>
              <a:t>victim´s</a:t>
            </a:r>
            <a:r>
              <a:rPr lang="de-DE" dirty="0"/>
              <a:t> </a:t>
            </a:r>
            <a:r>
              <a:rPr lang="de-DE" dirty="0" err="1"/>
              <a:t>perspective</a:t>
            </a:r>
            <a:endParaRPr lang="de-DE" dirty="0"/>
          </a:p>
        </p:txBody>
      </p:sp>
      <p:sp>
        <p:nvSpPr>
          <p:cNvPr id="3" name="Inhaltsplatzhalter 2">
            <a:extLst>
              <a:ext uri="{FF2B5EF4-FFF2-40B4-BE49-F238E27FC236}">
                <a16:creationId xmlns:a16="http://schemas.microsoft.com/office/drawing/2014/main" id="{00244AE3-45DE-4158-8C84-15DEAE0FA422}"/>
              </a:ext>
            </a:extLst>
          </p:cNvPr>
          <p:cNvSpPr>
            <a:spLocks noGrp="1"/>
          </p:cNvSpPr>
          <p:nvPr>
            <p:ph idx="1"/>
          </p:nvPr>
        </p:nvSpPr>
        <p:spPr>
          <a:xfrm>
            <a:off x="791256" y="1905050"/>
            <a:ext cx="11029615" cy="3678303"/>
          </a:xfrm>
        </p:spPr>
        <p:txBody>
          <a:bodyPr>
            <a:normAutofit/>
          </a:bodyPr>
          <a:lstStyle/>
          <a:p>
            <a:pPr marL="0" indent="0">
              <a:buNone/>
            </a:pPr>
            <a:r>
              <a:rPr lang="de-DE" sz="2400" dirty="0" err="1">
                <a:solidFill>
                  <a:srgbClr val="002060"/>
                </a:solidFill>
                <a:latin typeface="+mj-lt"/>
              </a:rPr>
              <a:t>They</a:t>
            </a:r>
            <a:r>
              <a:rPr lang="de-DE" sz="2400" dirty="0">
                <a:solidFill>
                  <a:srgbClr val="002060"/>
                </a:solidFill>
                <a:latin typeface="+mj-lt"/>
              </a:rPr>
              <a:t> </a:t>
            </a:r>
            <a:r>
              <a:rPr lang="de-DE" sz="2400" dirty="0" err="1">
                <a:solidFill>
                  <a:srgbClr val="002060"/>
                </a:solidFill>
                <a:latin typeface="+mj-lt"/>
              </a:rPr>
              <a:t>may</a:t>
            </a:r>
            <a:r>
              <a:rPr lang="de-DE" sz="2400" dirty="0">
                <a:solidFill>
                  <a:srgbClr val="002060"/>
                </a:solidFill>
                <a:latin typeface="+mj-lt"/>
              </a:rPr>
              <a:t> </a:t>
            </a:r>
            <a:r>
              <a:rPr lang="de-DE" sz="2400" dirty="0" err="1">
                <a:solidFill>
                  <a:srgbClr val="002060"/>
                </a:solidFill>
                <a:latin typeface="+mj-lt"/>
              </a:rPr>
              <a:t>feel</a:t>
            </a:r>
            <a:r>
              <a:rPr lang="de-DE" sz="2400" dirty="0">
                <a:solidFill>
                  <a:srgbClr val="002060"/>
                </a:solidFill>
                <a:latin typeface="+mj-lt"/>
              </a:rPr>
              <a:t>…</a:t>
            </a:r>
          </a:p>
          <a:p>
            <a:pPr>
              <a:buFont typeface="Wingdings" panose="05000000000000000000" pitchFamily="2" charset="2"/>
              <a:buChar char="§"/>
            </a:pPr>
            <a:r>
              <a:rPr lang="de-DE" sz="2400" dirty="0" err="1">
                <a:latin typeface="+mj-lt"/>
              </a:rPr>
              <a:t>Insecure</a:t>
            </a:r>
            <a:endParaRPr lang="de-DE" sz="2400" dirty="0">
              <a:latin typeface="+mj-lt"/>
            </a:endParaRPr>
          </a:p>
          <a:p>
            <a:pPr>
              <a:buFont typeface="Wingdings" panose="05000000000000000000" pitchFamily="2" charset="2"/>
              <a:buChar char="§"/>
            </a:pPr>
            <a:r>
              <a:rPr lang="de-DE" sz="2400" dirty="0">
                <a:latin typeface="+mj-lt"/>
              </a:rPr>
              <a:t>Lack </a:t>
            </a:r>
            <a:r>
              <a:rPr lang="de-DE" sz="2400" dirty="0" err="1">
                <a:latin typeface="+mj-lt"/>
              </a:rPr>
              <a:t>of</a:t>
            </a:r>
            <a:r>
              <a:rPr lang="de-DE" sz="2400" dirty="0">
                <a:latin typeface="+mj-lt"/>
              </a:rPr>
              <a:t> </a:t>
            </a:r>
            <a:r>
              <a:rPr lang="de-DE" sz="2400" dirty="0" err="1">
                <a:latin typeface="+mj-lt"/>
              </a:rPr>
              <a:t>trust</a:t>
            </a:r>
            <a:endParaRPr lang="de-DE" sz="2400" dirty="0">
              <a:latin typeface="+mj-lt"/>
            </a:endParaRPr>
          </a:p>
          <a:p>
            <a:pPr>
              <a:buFont typeface="Wingdings" panose="05000000000000000000" pitchFamily="2" charset="2"/>
              <a:buChar char="§"/>
            </a:pPr>
            <a:r>
              <a:rPr lang="de-DE" sz="2400" dirty="0">
                <a:latin typeface="+mj-lt"/>
              </a:rPr>
              <a:t>Fear </a:t>
            </a:r>
            <a:r>
              <a:rPr lang="de-DE" sz="2400" dirty="0" err="1">
                <a:latin typeface="+mj-lt"/>
              </a:rPr>
              <a:t>of</a:t>
            </a:r>
            <a:r>
              <a:rPr lang="de-DE" sz="2400" dirty="0">
                <a:latin typeface="+mj-lt"/>
              </a:rPr>
              <a:t> potential </a:t>
            </a:r>
            <a:r>
              <a:rPr lang="de-DE" sz="2400" dirty="0" err="1">
                <a:latin typeface="+mj-lt"/>
              </a:rPr>
              <a:t>consequences</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self-confidence</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self-worth</a:t>
            </a:r>
            <a:endParaRPr lang="de-DE" sz="2400" dirty="0">
              <a:latin typeface="+mj-lt"/>
            </a:endParaRPr>
          </a:p>
        </p:txBody>
      </p:sp>
      <p:pic>
        <p:nvPicPr>
          <p:cNvPr id="4" name="Grafik 3" descr="Ein Bild, das Entwurf, Zeichnung, Grafiken, Schwarz enthält.&#10;&#10;Automatisch generierte Beschreibung">
            <a:extLst>
              <a:ext uri="{FF2B5EF4-FFF2-40B4-BE49-F238E27FC236}">
                <a16:creationId xmlns:a16="http://schemas.microsoft.com/office/drawing/2014/main" id="{617088DB-B6C6-435F-8562-9A204ABBD4C5}"/>
              </a:ext>
            </a:extLst>
          </p:cNvPr>
          <p:cNvPicPr/>
          <p:nvPr/>
        </p:nvPicPr>
        <p:blipFill>
          <a:blip r:embed="rId2"/>
          <a:stretch>
            <a:fillRect/>
          </a:stretch>
        </p:blipFill>
        <p:spPr>
          <a:xfrm>
            <a:off x="8299283" y="2714624"/>
            <a:ext cx="1378118" cy="1843353"/>
          </a:xfrm>
          <a:prstGeom prst="rect">
            <a:avLst/>
          </a:prstGeom>
          <a:solidFill>
            <a:srgbClr val="FFC000"/>
          </a:solidFill>
        </p:spPr>
      </p:pic>
      <p:sp>
        <p:nvSpPr>
          <p:cNvPr id="6" name="Textfeld 5">
            <a:extLst>
              <a:ext uri="{FF2B5EF4-FFF2-40B4-BE49-F238E27FC236}">
                <a16:creationId xmlns:a16="http://schemas.microsoft.com/office/drawing/2014/main" id="{92B2EB3A-E478-412A-A24A-36FC882A18A3}"/>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31</a:t>
            </a:fld>
            <a:endParaRPr lang="de-DE" dirty="0"/>
          </a:p>
        </p:txBody>
      </p:sp>
      <p:sp>
        <p:nvSpPr>
          <p:cNvPr id="8" name="Textfeld 7">
            <a:extLst>
              <a:ext uri="{FF2B5EF4-FFF2-40B4-BE49-F238E27FC236}">
                <a16:creationId xmlns:a16="http://schemas.microsoft.com/office/drawing/2014/main" id="{122E508A-B292-4E5B-A8FC-FC34DD85AA0A}"/>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31</a:t>
            </a:fld>
            <a:endParaRPr lang="de-DE" dirty="0"/>
          </a:p>
        </p:txBody>
      </p:sp>
      <p:sp>
        <p:nvSpPr>
          <p:cNvPr id="9" name="Google Shape;156;p7">
            <a:extLst>
              <a:ext uri="{FF2B5EF4-FFF2-40B4-BE49-F238E27FC236}">
                <a16:creationId xmlns:a16="http://schemas.microsoft.com/office/drawing/2014/main" id="{6BE74246-7B91-4FFD-8100-9FF332415B1F}"/>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31</a:t>
            </a:fld>
            <a:endParaRPr dirty="0"/>
          </a:p>
        </p:txBody>
      </p:sp>
      <p:sp>
        <p:nvSpPr>
          <p:cNvPr id="10" name="Google Shape;124;p3">
            <a:extLst>
              <a:ext uri="{FF2B5EF4-FFF2-40B4-BE49-F238E27FC236}">
                <a16:creationId xmlns:a16="http://schemas.microsoft.com/office/drawing/2014/main" id="{E73D98AC-2823-4187-B8D5-AC1A1EB85F8A}"/>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0241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6E527-0F9B-44A3-A87F-300E634E6602}"/>
              </a:ext>
            </a:extLst>
          </p:cNvPr>
          <p:cNvSpPr>
            <a:spLocks noGrp="1"/>
          </p:cNvSpPr>
          <p:nvPr>
            <p:ph type="title"/>
          </p:nvPr>
        </p:nvSpPr>
        <p:spPr/>
        <p:txBody>
          <a:bodyPr/>
          <a:lstStyle/>
          <a:p>
            <a:r>
              <a:rPr lang="de-DE" dirty="0"/>
              <a:t>Communication (</a:t>
            </a:r>
            <a:r>
              <a:rPr lang="de-DE" dirty="0" err="1"/>
              <a:t>attitude</a:t>
            </a:r>
            <a:r>
              <a:rPr lang="de-DE" dirty="0"/>
              <a:t>) </a:t>
            </a:r>
            <a:r>
              <a:rPr lang="de-DE" dirty="0" err="1"/>
              <a:t>aspects</a:t>
            </a:r>
            <a:endParaRPr lang="de-DE" dirty="0"/>
          </a:p>
        </p:txBody>
      </p:sp>
      <p:sp>
        <p:nvSpPr>
          <p:cNvPr id="3" name="Inhaltsplatzhalter 2">
            <a:extLst>
              <a:ext uri="{FF2B5EF4-FFF2-40B4-BE49-F238E27FC236}">
                <a16:creationId xmlns:a16="http://schemas.microsoft.com/office/drawing/2014/main" id="{8399175D-1391-4E3B-9E36-7A3036025472}"/>
              </a:ext>
            </a:extLst>
          </p:cNvPr>
          <p:cNvSpPr>
            <a:spLocks noGrp="1"/>
          </p:cNvSpPr>
          <p:nvPr>
            <p:ph idx="1"/>
          </p:nvPr>
        </p:nvSpPr>
        <p:spPr>
          <a:xfrm>
            <a:off x="581192" y="1478057"/>
            <a:ext cx="11029615" cy="3678303"/>
          </a:xfrm>
        </p:spPr>
        <p:txBody>
          <a:bodyPr>
            <a:normAutofit fontScale="92500" lnSpcReduction="10000"/>
          </a:bodyPr>
          <a:lstStyle/>
          <a:p>
            <a:endParaRPr lang="de-DE" dirty="0"/>
          </a:p>
          <a:p>
            <a:r>
              <a:rPr lang="en-GB" sz="2600" dirty="0">
                <a:latin typeface="+mj-lt"/>
              </a:rPr>
              <a:t>Respect</a:t>
            </a:r>
          </a:p>
          <a:p>
            <a:r>
              <a:rPr lang="en-GB" sz="2600" dirty="0">
                <a:latin typeface="+mj-lt"/>
              </a:rPr>
              <a:t>Trust</a:t>
            </a:r>
          </a:p>
          <a:p>
            <a:r>
              <a:rPr lang="en-GB" sz="2600" dirty="0">
                <a:latin typeface="+mj-lt"/>
              </a:rPr>
              <a:t>Confidence and empathy</a:t>
            </a:r>
          </a:p>
          <a:p>
            <a:r>
              <a:rPr lang="en-GB" sz="2600" dirty="0">
                <a:latin typeface="+mj-lt"/>
              </a:rPr>
              <a:t>Private</a:t>
            </a:r>
          </a:p>
          <a:p>
            <a:r>
              <a:rPr lang="en-GB" sz="2600" dirty="0">
                <a:latin typeface="+mj-lt"/>
              </a:rPr>
              <a:t>Exclusion of potential perpetrator or other </a:t>
            </a:r>
            <a:r>
              <a:rPr lang="en-GB" sz="2600" dirty="0" err="1">
                <a:latin typeface="+mj-lt"/>
              </a:rPr>
              <a:t>familiy</a:t>
            </a:r>
            <a:r>
              <a:rPr lang="en-GB" sz="2600" dirty="0">
                <a:latin typeface="+mj-lt"/>
              </a:rPr>
              <a:t> members</a:t>
            </a:r>
          </a:p>
          <a:p>
            <a:r>
              <a:rPr lang="en-GB" sz="2600" dirty="0">
                <a:latin typeface="+mj-lt"/>
              </a:rPr>
              <a:t>Use „I“ messages</a:t>
            </a:r>
          </a:p>
          <a:p>
            <a:r>
              <a:rPr lang="en-GB" sz="2600" dirty="0">
                <a:latin typeface="+mj-lt"/>
              </a:rPr>
              <a:t>Non-violent communication models</a:t>
            </a:r>
          </a:p>
          <a:p>
            <a:endParaRPr lang="de-DE" dirty="0"/>
          </a:p>
        </p:txBody>
      </p:sp>
      <p:pic>
        <p:nvPicPr>
          <p:cNvPr id="4" name="Grafik 3" descr="Ein Bild, das Entwurf, Zeichnung, Grafiken, Schwarz enthält.&#10;&#10;Automatisch generierte Beschreibung">
            <a:extLst>
              <a:ext uri="{FF2B5EF4-FFF2-40B4-BE49-F238E27FC236}">
                <a16:creationId xmlns:a16="http://schemas.microsoft.com/office/drawing/2014/main" id="{5170D771-073D-49A7-ACE1-BAE15D536196}"/>
              </a:ext>
            </a:extLst>
          </p:cNvPr>
          <p:cNvPicPr/>
          <p:nvPr/>
        </p:nvPicPr>
        <p:blipFill>
          <a:blip r:embed="rId2"/>
          <a:stretch>
            <a:fillRect/>
          </a:stretch>
        </p:blipFill>
        <p:spPr>
          <a:xfrm>
            <a:off x="10051882" y="2977915"/>
            <a:ext cx="1330325" cy="1600200"/>
          </a:xfrm>
          <a:prstGeom prst="rect">
            <a:avLst/>
          </a:prstGeom>
          <a:solidFill>
            <a:srgbClr val="FFC000"/>
          </a:solidFill>
        </p:spPr>
      </p:pic>
      <p:sp>
        <p:nvSpPr>
          <p:cNvPr id="5" name="Google Shape;156;p7">
            <a:extLst>
              <a:ext uri="{FF2B5EF4-FFF2-40B4-BE49-F238E27FC236}">
                <a16:creationId xmlns:a16="http://schemas.microsoft.com/office/drawing/2014/main" id="{8A0C03D8-94DF-460F-B51C-7016894B1922}"/>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32</a:t>
            </a:fld>
            <a:endParaRPr dirty="0"/>
          </a:p>
        </p:txBody>
      </p:sp>
      <p:sp>
        <p:nvSpPr>
          <p:cNvPr id="6" name="Google Shape;124;p3">
            <a:extLst>
              <a:ext uri="{FF2B5EF4-FFF2-40B4-BE49-F238E27FC236}">
                <a16:creationId xmlns:a16="http://schemas.microsoft.com/office/drawing/2014/main" id="{4DCBAD79-1F7A-46F2-952A-6623279C560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52408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33</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43724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6F676-9DE1-44DB-81D0-1ECE2D0C5F7F}"/>
              </a:ext>
            </a:extLst>
          </p:cNvPr>
          <p:cNvSpPr>
            <a:spLocks noGrp="1"/>
          </p:cNvSpPr>
          <p:nvPr>
            <p:ph type="title"/>
          </p:nvPr>
        </p:nvSpPr>
        <p:spPr/>
        <p:txBody>
          <a:bodyPr/>
          <a:lstStyle/>
          <a:p>
            <a:r>
              <a:rPr lang="de-DE" dirty="0"/>
              <a:t>Possible </a:t>
            </a:r>
            <a:r>
              <a:rPr lang="de-DE" dirty="0" err="1"/>
              <a:t>indirect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47A41345-8510-4CCD-9BF2-7009022C5530}"/>
              </a:ext>
            </a:extLst>
          </p:cNvPr>
          <p:cNvSpPr>
            <a:spLocks noGrp="1"/>
          </p:cNvSpPr>
          <p:nvPr>
            <p:ph idx="1"/>
          </p:nvPr>
        </p:nvSpPr>
        <p:spPr>
          <a:xfrm>
            <a:off x="726989" y="1506117"/>
            <a:ext cx="10515600" cy="4195822"/>
          </a:xfrm>
        </p:spPr>
        <p:txBody>
          <a:bodyPr>
            <a:normAutofit/>
          </a:bodyPr>
          <a:lstStyle/>
          <a:p>
            <a:pPr>
              <a:buFont typeface="Wingdings" panose="05000000000000000000" pitchFamily="2" charset="2"/>
              <a:buChar char="Ø"/>
            </a:pPr>
            <a:r>
              <a:rPr lang="en-US" sz="2400" dirty="0">
                <a:solidFill>
                  <a:srgbClr val="002060"/>
                </a:solidFill>
                <a:latin typeface="+mn-lt"/>
              </a:rPr>
              <a:t>“How are things at home?” </a:t>
            </a:r>
          </a:p>
          <a:p>
            <a:pPr>
              <a:buFont typeface="Wingdings" panose="05000000000000000000" pitchFamily="2" charset="2"/>
              <a:buChar char="Ø"/>
            </a:pPr>
            <a:r>
              <a:rPr lang="en-US" sz="2400" dirty="0">
                <a:solidFill>
                  <a:srgbClr val="002060"/>
                </a:solidFill>
                <a:latin typeface="+mn-lt"/>
              </a:rPr>
              <a:t>“I know many people have problems facing violence by their partners, other family members, or someone else they live with. Could it be, that this is the same in your case?”</a:t>
            </a:r>
          </a:p>
          <a:p>
            <a:pPr>
              <a:buFont typeface="Wingdings" panose="05000000000000000000" pitchFamily="2" charset="2"/>
              <a:buChar char="Ø"/>
            </a:pPr>
            <a:r>
              <a:rPr lang="en-US" sz="2400" dirty="0">
                <a:solidFill>
                  <a:srgbClr val="002060"/>
                </a:solidFill>
                <a:latin typeface="+mn-lt"/>
              </a:rPr>
              <a:t> “Because unfortunately violence is so common in our society, I have started asking all of my patients about it.”</a:t>
            </a:r>
          </a:p>
          <a:p>
            <a:pPr>
              <a:buFont typeface="Wingdings" panose="05000000000000000000" pitchFamily="2" charset="2"/>
              <a:buChar char="Ø"/>
            </a:pPr>
            <a:r>
              <a:rPr lang="en-US" sz="2400" dirty="0">
                <a:solidFill>
                  <a:srgbClr val="002060"/>
                </a:solidFill>
                <a:latin typeface="+mn-lt"/>
              </a:rPr>
              <a:t> “I’m going to ask you a question that I ask all patients.”</a:t>
            </a:r>
            <a:endParaRPr lang="de-DE" sz="2400" dirty="0">
              <a:solidFill>
                <a:srgbClr val="002060"/>
              </a:solidFill>
              <a:latin typeface="+mn-lt"/>
            </a:endParaRPr>
          </a:p>
        </p:txBody>
      </p:sp>
      <p:sp>
        <p:nvSpPr>
          <p:cNvPr id="4" name="Google Shape;156;p7">
            <a:extLst>
              <a:ext uri="{FF2B5EF4-FFF2-40B4-BE49-F238E27FC236}">
                <a16:creationId xmlns:a16="http://schemas.microsoft.com/office/drawing/2014/main" id="{73F99BA7-94FA-4911-A6AE-AB64474F94C1}"/>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34</a:t>
            </a:fld>
            <a:endParaRPr dirty="0"/>
          </a:p>
        </p:txBody>
      </p:sp>
      <p:sp>
        <p:nvSpPr>
          <p:cNvPr id="5" name="Google Shape;124;p3">
            <a:extLst>
              <a:ext uri="{FF2B5EF4-FFF2-40B4-BE49-F238E27FC236}">
                <a16:creationId xmlns:a16="http://schemas.microsoft.com/office/drawing/2014/main" id="{CC4C2832-0E71-4823-B1F6-600D2B0019F8}"/>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59778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21764-76AD-431F-8DDA-0C2E296D2785}"/>
              </a:ext>
            </a:extLst>
          </p:cNvPr>
          <p:cNvSpPr>
            <a:spLocks noGrp="1"/>
          </p:cNvSpPr>
          <p:nvPr>
            <p:ph type="title"/>
          </p:nvPr>
        </p:nvSpPr>
        <p:spPr/>
        <p:txBody>
          <a:bodyPr/>
          <a:lstStyle/>
          <a:p>
            <a:r>
              <a:rPr lang="de-DE" dirty="0"/>
              <a:t>Possible </a:t>
            </a:r>
            <a:r>
              <a:rPr lang="de-DE" dirty="0" err="1"/>
              <a:t>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0BE0563E-FD8F-4604-991F-EC5E6AA7B031}"/>
              </a:ext>
            </a:extLst>
          </p:cNvPr>
          <p:cNvSpPr>
            <a:spLocks noGrp="1"/>
          </p:cNvSpPr>
          <p:nvPr>
            <p:ph idx="1"/>
          </p:nvPr>
        </p:nvSpPr>
        <p:spPr>
          <a:xfrm>
            <a:off x="656496" y="1771706"/>
            <a:ext cx="11029615" cy="3678303"/>
          </a:xfrm>
        </p:spPr>
        <p:txBody>
          <a:bodyPr>
            <a:noAutofit/>
          </a:bodyPr>
          <a:lstStyle/>
          <a:p>
            <a:pPr>
              <a:buFont typeface="Wingdings" panose="05000000000000000000" pitchFamily="2" charset="2"/>
              <a:buChar char="Ø"/>
            </a:pPr>
            <a:r>
              <a:rPr lang="en-US" sz="2400" dirty="0">
                <a:latin typeface="+mn-lt"/>
              </a:rPr>
              <a:t> “Are you ever afraid at home or in your relationship?”</a:t>
            </a:r>
          </a:p>
          <a:p>
            <a:pPr>
              <a:buFont typeface="Wingdings" panose="05000000000000000000" pitchFamily="2" charset="2"/>
              <a:buChar char="Ø"/>
            </a:pPr>
            <a:r>
              <a:rPr lang="en-US" sz="2400" dirty="0">
                <a:latin typeface="+mn-lt"/>
              </a:rPr>
              <a:t> “Have you ever been slapped, pushed or shoved by someone close to you?</a:t>
            </a:r>
          </a:p>
          <a:p>
            <a:pPr>
              <a:buFont typeface="Wingdings" panose="05000000000000000000" pitchFamily="2" charset="2"/>
              <a:buChar char="Ø"/>
            </a:pPr>
            <a:endParaRPr lang="en-US" sz="2400" dirty="0">
              <a:latin typeface="+mn-lt"/>
            </a:endParaRPr>
          </a:p>
          <a:p>
            <a:pPr marL="0" indent="0">
              <a:buNone/>
            </a:pPr>
            <a:r>
              <a:rPr lang="en-US" sz="2400" b="1" i="1" dirty="0">
                <a:solidFill>
                  <a:srgbClr val="00225A"/>
                </a:solidFill>
                <a:latin typeface="+mn-lt"/>
              </a:rPr>
              <a:t>Additive approaches by</a:t>
            </a:r>
          </a:p>
          <a:p>
            <a:pPr>
              <a:buFont typeface="Wingdings" panose="05000000000000000000" pitchFamily="2" charset="2"/>
              <a:buChar char="Ø"/>
            </a:pPr>
            <a:r>
              <a:rPr lang="en-US" sz="2400" dirty="0">
                <a:latin typeface="+mn-lt"/>
              </a:rPr>
              <a:t>non-verbal communication</a:t>
            </a:r>
          </a:p>
          <a:p>
            <a:pPr>
              <a:buFont typeface="Wingdings" panose="05000000000000000000" pitchFamily="2" charset="2"/>
              <a:buChar char="Ø"/>
            </a:pPr>
            <a:r>
              <a:rPr lang="en-US" sz="2400" dirty="0">
                <a:latin typeface="+mn-lt"/>
              </a:rPr>
              <a:t>International sign for help</a:t>
            </a:r>
            <a:endParaRPr lang="de-DE" sz="2400" dirty="0">
              <a:latin typeface="+mn-lt"/>
            </a:endParaRPr>
          </a:p>
        </p:txBody>
      </p:sp>
      <p:sp>
        <p:nvSpPr>
          <p:cNvPr id="4" name="Google Shape;124;p3">
            <a:extLst>
              <a:ext uri="{FF2B5EF4-FFF2-40B4-BE49-F238E27FC236}">
                <a16:creationId xmlns:a16="http://schemas.microsoft.com/office/drawing/2014/main" id="{2A4D1C64-7B14-41A4-BFFB-928825DBEBD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pic>
        <p:nvPicPr>
          <p:cNvPr id="5" name="Onlinemedien 5" title="Violence at Home #SignalForHelp">
            <a:hlinkClick r:id="" action="ppaction://media"/>
            <a:extLst>
              <a:ext uri="{FF2B5EF4-FFF2-40B4-BE49-F238E27FC236}">
                <a16:creationId xmlns:a16="http://schemas.microsoft.com/office/drawing/2014/main" id="{7658DDBE-4060-4560-87AB-A6D006A40571}"/>
              </a:ext>
            </a:extLst>
          </p:cNvPr>
          <p:cNvPicPr>
            <a:picLocks noRot="1" noChangeAspect="1"/>
          </p:cNvPicPr>
          <p:nvPr>
            <a:videoFile r:link="rId1"/>
          </p:nvPr>
        </p:nvPicPr>
        <p:blipFill>
          <a:blip r:embed="rId4"/>
          <a:stretch>
            <a:fillRect/>
          </a:stretch>
        </p:blipFill>
        <p:spPr>
          <a:xfrm>
            <a:off x="5761804" y="3288894"/>
            <a:ext cx="3620321" cy="2045481"/>
          </a:xfrm>
          <a:prstGeom prst="rect">
            <a:avLst/>
          </a:prstGeom>
        </p:spPr>
      </p:pic>
    </p:spTree>
    <p:extLst>
      <p:ext uri="{BB962C8B-B14F-4D97-AF65-F5344CB8AC3E}">
        <p14:creationId xmlns:p14="http://schemas.microsoft.com/office/powerpoint/2010/main" val="2918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video>
              <p:cMediaNode vol="80000">
                <p:cTn id="29" fill="hold" display="0">
                  <p:stCondLst>
                    <p:cond delay="indefinite"/>
                  </p:stCondLst>
                </p:cTn>
                <p:tgtEl>
                  <p:spTgt spid="5"/>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A6791-C7FA-481C-A48E-77F6BC4A354B}"/>
              </a:ext>
            </a:extLst>
          </p:cNvPr>
          <p:cNvSpPr>
            <a:spLocks noGrp="1"/>
          </p:cNvSpPr>
          <p:nvPr>
            <p:ph type="title"/>
          </p:nvPr>
        </p:nvSpPr>
        <p:spPr/>
        <p:txBody>
          <a:bodyPr>
            <a:noAutofit/>
          </a:bodyPr>
          <a:lstStyle/>
          <a:p>
            <a:r>
              <a:rPr lang="en-GB" sz="3600" dirty="0">
                <a:solidFill>
                  <a:schemeClr val="bg1"/>
                </a:solidFill>
              </a:rPr>
              <a:t>How to talk to your patient about domestic violence – Specific questions</a:t>
            </a:r>
          </a:p>
        </p:txBody>
      </p:sp>
      <p:sp>
        <p:nvSpPr>
          <p:cNvPr id="6" name="Foliennummernplatzhalter 5">
            <a:extLst>
              <a:ext uri="{FF2B5EF4-FFF2-40B4-BE49-F238E27FC236}">
                <a16:creationId xmlns:a16="http://schemas.microsoft.com/office/drawing/2014/main" id="{EC9DBFC4-D6D9-47A2-9118-285B339A27C6}"/>
              </a:ext>
            </a:extLst>
          </p:cNvPr>
          <p:cNvSpPr>
            <a:spLocks noGrp="1"/>
          </p:cNvSpPr>
          <p:nvPr>
            <p:ph type="sldNum" sz="quarter" idx="12"/>
          </p:nvPr>
        </p:nvSpPr>
        <p:spPr/>
        <p:txBody>
          <a:bodyPr/>
          <a:lstStyle/>
          <a:p>
            <a:fld id="{1C17DE2D-37E0-1349-91BF-6208F12E9543}" type="slidenum">
              <a:rPr lang="de-DE" smtClean="0"/>
              <a:pPr/>
              <a:t>36</a:t>
            </a:fld>
            <a:endParaRPr lang="de-DE" dirty="0"/>
          </a:p>
        </p:txBody>
      </p:sp>
      <p:sp>
        <p:nvSpPr>
          <p:cNvPr id="8" name="Textfeld 7">
            <a:extLst>
              <a:ext uri="{FF2B5EF4-FFF2-40B4-BE49-F238E27FC236}">
                <a16:creationId xmlns:a16="http://schemas.microsoft.com/office/drawing/2014/main" id="{F371D00E-84B7-4A72-8782-76A302A0258D}"/>
              </a:ext>
            </a:extLst>
          </p:cNvPr>
          <p:cNvSpPr txBox="1"/>
          <p:nvPr/>
        </p:nvSpPr>
        <p:spPr>
          <a:xfrm>
            <a:off x="346123" y="1338540"/>
            <a:ext cx="9747153" cy="5150128"/>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GB" sz="2400" dirty="0">
                <a:solidFill>
                  <a:srgbClr val="002060"/>
                </a:solidFill>
              </a:rPr>
              <a:t>‘You seem very anxious and nervous. Is everything alright at home?’</a:t>
            </a:r>
          </a:p>
          <a:p>
            <a:pPr marL="342900" indent="-342900">
              <a:spcAft>
                <a:spcPts val="400"/>
              </a:spcAft>
              <a:buFont typeface="Arial" panose="020B0604020202020204" pitchFamily="34" charset="0"/>
              <a:buChar char="•"/>
            </a:pPr>
            <a:r>
              <a:rPr lang="en-GB" sz="2400" dirty="0">
                <a:solidFill>
                  <a:srgbClr val="002060"/>
                </a:solidFill>
              </a:rPr>
              <a:t>‘When I see injuries like this, I wonder if someone could have hurt you?’</a:t>
            </a:r>
          </a:p>
          <a:p>
            <a:pPr marL="342900" indent="-342900">
              <a:spcAft>
                <a:spcPts val="400"/>
              </a:spcAft>
              <a:buFont typeface="Arial" panose="020B0604020202020204" pitchFamily="34" charset="0"/>
              <a:buChar char="•"/>
            </a:pPr>
            <a:r>
              <a:rPr lang="en-GB" sz="2400" dirty="0">
                <a:solidFill>
                  <a:srgbClr val="002060"/>
                </a:solidFill>
              </a:rPr>
              <a:t>‘Is there anything else that we haven’t talked about that might be contributing to this condition?’</a:t>
            </a:r>
          </a:p>
          <a:p>
            <a:pPr marL="342900" indent="-342900">
              <a:spcAft>
                <a:spcPts val="400"/>
              </a:spcAft>
              <a:buFont typeface="Arial" panose="020B0604020202020204" pitchFamily="34" charset="0"/>
              <a:buChar char="•"/>
            </a:pPr>
            <a:endParaRPr lang="en-GB" sz="2400" dirty="0">
              <a:solidFill>
                <a:srgbClr val="002060"/>
              </a:solidFill>
            </a:endParaRPr>
          </a:p>
          <a:p>
            <a:pPr>
              <a:spcAft>
                <a:spcPts val="400"/>
              </a:spcAft>
            </a:pPr>
            <a:r>
              <a:rPr lang="en-GB" sz="2400" b="1" u="sng" dirty="0">
                <a:solidFill>
                  <a:srgbClr val="002060"/>
                </a:solidFill>
              </a:rPr>
              <a:t>Use of interpreters:</a:t>
            </a:r>
          </a:p>
          <a:p>
            <a:r>
              <a:rPr lang="en-GB" sz="2400" dirty="0">
                <a:solidFill>
                  <a:srgbClr val="002060"/>
                </a:solidFill>
              </a:rPr>
              <a:t>Work with a </a:t>
            </a:r>
            <a:r>
              <a:rPr lang="en-GB" sz="2400" b="1" dirty="0">
                <a:solidFill>
                  <a:srgbClr val="002060"/>
                </a:solidFill>
              </a:rPr>
              <a:t>qualified interpreter </a:t>
            </a:r>
            <a:r>
              <a:rPr lang="en-GB" sz="2400" dirty="0">
                <a:solidFill>
                  <a:srgbClr val="002060"/>
                </a:solidFill>
              </a:rPr>
              <a:t>if your patient’s fluency in your mother tongue is a barrier.</a:t>
            </a:r>
          </a:p>
          <a:p>
            <a:pPr marL="0" indent="0">
              <a:buNone/>
            </a:pPr>
            <a:r>
              <a:rPr lang="en-GB" sz="2400" dirty="0">
                <a:solidFill>
                  <a:srgbClr val="002060"/>
                </a:solidFill>
                <a:sym typeface="Wingdings" pitchFamily="2" charset="2"/>
              </a:rPr>
              <a:t> </a:t>
            </a:r>
            <a:r>
              <a:rPr lang="en-GB" sz="2400" dirty="0">
                <a:solidFill>
                  <a:srgbClr val="002060"/>
                </a:solidFill>
              </a:rPr>
              <a:t>Don’t use your patient’s partner, other family members or a child as an interpreter!</a:t>
            </a:r>
          </a:p>
          <a:p>
            <a:pPr marL="342900" indent="-342900">
              <a:spcAft>
                <a:spcPts val="400"/>
              </a:spcAft>
              <a:buFont typeface="Arial" panose="020B0604020202020204" pitchFamily="34" charset="0"/>
              <a:buChar char="•"/>
            </a:pPr>
            <a:endParaRPr lang="en-GB" sz="2400" dirty="0">
              <a:solidFill>
                <a:srgbClr val="002060"/>
              </a:solidFill>
            </a:endParaRPr>
          </a:p>
        </p:txBody>
      </p:sp>
      <p:sp>
        <p:nvSpPr>
          <p:cNvPr id="9" name="Google Shape;124;p3">
            <a:extLst>
              <a:ext uri="{FF2B5EF4-FFF2-40B4-BE49-F238E27FC236}">
                <a16:creationId xmlns:a16="http://schemas.microsoft.com/office/drawing/2014/main" id="{AB655B19-2272-4634-AB22-D167E319646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1602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37</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73433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38</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Response after disclosure</a:t>
            </a:r>
            <a:endParaRPr dirty="0"/>
          </a:p>
        </p:txBody>
      </p:sp>
    </p:spTree>
    <p:extLst>
      <p:ext uri="{BB962C8B-B14F-4D97-AF65-F5344CB8AC3E}">
        <p14:creationId xmlns:p14="http://schemas.microsoft.com/office/powerpoint/2010/main" val="155713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7C38A-203F-4539-AC12-7600D1FF7149}"/>
              </a:ext>
            </a:extLst>
          </p:cNvPr>
          <p:cNvSpPr>
            <a:spLocks noGrp="1"/>
          </p:cNvSpPr>
          <p:nvPr>
            <p:ph type="title"/>
          </p:nvPr>
        </p:nvSpPr>
        <p:spPr/>
        <p:txBody>
          <a:bodyPr>
            <a:normAutofit/>
          </a:bodyPr>
          <a:lstStyle/>
          <a:p>
            <a:r>
              <a:rPr lang="en-GB" sz="3600" dirty="0">
                <a:solidFill>
                  <a:schemeClr val="bg1"/>
                </a:solidFill>
              </a:rPr>
              <a:t>Principles: Responding to a disclosure</a:t>
            </a:r>
          </a:p>
        </p:txBody>
      </p:sp>
      <p:sp>
        <p:nvSpPr>
          <p:cNvPr id="6" name="Foliennummernplatzhalter 5">
            <a:extLst>
              <a:ext uri="{FF2B5EF4-FFF2-40B4-BE49-F238E27FC236}">
                <a16:creationId xmlns:a16="http://schemas.microsoft.com/office/drawing/2014/main" id="{432DCE9E-1127-4ED5-8FA5-269AA28D521F}"/>
              </a:ext>
            </a:extLst>
          </p:cNvPr>
          <p:cNvSpPr>
            <a:spLocks noGrp="1"/>
          </p:cNvSpPr>
          <p:nvPr>
            <p:ph type="sldNum" sz="quarter" idx="12"/>
          </p:nvPr>
        </p:nvSpPr>
        <p:spPr/>
        <p:txBody>
          <a:bodyPr/>
          <a:lstStyle/>
          <a:p>
            <a:fld id="{1C17DE2D-37E0-1349-91BF-6208F12E9543}" type="slidenum">
              <a:rPr lang="de-DE" smtClean="0"/>
              <a:pPr/>
              <a:t>39</a:t>
            </a:fld>
            <a:endParaRPr lang="de-DE" dirty="0"/>
          </a:p>
        </p:txBody>
      </p:sp>
      <p:graphicFrame>
        <p:nvGraphicFramePr>
          <p:cNvPr id="11" name="Inhaltsplatzhalter 10">
            <a:extLst>
              <a:ext uri="{FF2B5EF4-FFF2-40B4-BE49-F238E27FC236}">
                <a16:creationId xmlns:a16="http://schemas.microsoft.com/office/drawing/2014/main" id="{A32A50B0-1DAB-438C-BCAB-4732EF0EDD3E}"/>
              </a:ext>
            </a:extLst>
          </p:cNvPr>
          <p:cNvGraphicFramePr>
            <a:graphicFrameLocks noGrp="1"/>
          </p:cNvGraphicFramePr>
          <p:nvPr>
            <p:ph idx="1"/>
            <p:extLst>
              <p:ext uri="{D42A27DB-BD31-4B8C-83A1-F6EECF244321}">
                <p14:modId xmlns:p14="http://schemas.microsoft.com/office/powerpoint/2010/main" val="3832253699"/>
              </p:ext>
            </p:extLst>
          </p:nvPr>
        </p:nvGraphicFramePr>
        <p:xfrm>
          <a:off x="1380516" y="1395760"/>
          <a:ext cx="9008623" cy="458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AA10571-1643-4650-910E-319A63D72A83}"/>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17219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FDCF4-3078-4BDB-96A1-4ADF93A39B79}"/>
              </a:ext>
            </a:extLst>
          </p:cNvPr>
          <p:cNvSpPr>
            <a:spLocks noGrp="1"/>
          </p:cNvSpPr>
          <p:nvPr>
            <p:ph type="title"/>
          </p:nvPr>
        </p:nvSpPr>
        <p:spPr>
          <a:xfrm>
            <a:off x="577451" y="104830"/>
            <a:ext cx="9061849" cy="1143000"/>
          </a:xfrm>
        </p:spPr>
        <p:txBody>
          <a:bodyPr>
            <a:noAutofit/>
          </a:bodyPr>
          <a:lstStyle/>
          <a:p>
            <a:r>
              <a:rPr lang="en-GB" sz="3200" dirty="0">
                <a:solidFill>
                  <a:schemeClr val="bg1"/>
                </a:solidFill>
              </a:rPr>
              <a:t>What do this quote ring in you? What do they say about domestic violence?</a:t>
            </a:r>
          </a:p>
        </p:txBody>
      </p:sp>
      <p:sp>
        <p:nvSpPr>
          <p:cNvPr id="6" name="Foliennummernplatzhalter 5">
            <a:extLst>
              <a:ext uri="{FF2B5EF4-FFF2-40B4-BE49-F238E27FC236}">
                <a16:creationId xmlns:a16="http://schemas.microsoft.com/office/drawing/2014/main" id="{DACE4D5B-CCEB-4492-8A8E-6FC2DAF07DF1}"/>
              </a:ext>
            </a:extLst>
          </p:cNvPr>
          <p:cNvSpPr>
            <a:spLocks noGrp="1"/>
          </p:cNvSpPr>
          <p:nvPr>
            <p:ph type="sldNum" sz="quarter" idx="12"/>
          </p:nvPr>
        </p:nvSpPr>
        <p:spPr/>
        <p:txBody>
          <a:bodyPr/>
          <a:lstStyle/>
          <a:p>
            <a:fld id="{1C17DE2D-37E0-1349-91BF-6208F12E9543}" type="slidenum">
              <a:rPr lang="de-DE" smtClean="0"/>
              <a:pPr/>
              <a:t>4</a:t>
            </a:fld>
            <a:endParaRPr lang="de-DE" dirty="0"/>
          </a:p>
        </p:txBody>
      </p:sp>
      <p:sp>
        <p:nvSpPr>
          <p:cNvPr id="9" name="Textfeld 8">
            <a:extLst>
              <a:ext uri="{FF2B5EF4-FFF2-40B4-BE49-F238E27FC236}">
                <a16:creationId xmlns:a16="http://schemas.microsoft.com/office/drawing/2014/main" id="{0C8D28B0-B6FE-448A-AD6B-95D69C1FDA23}"/>
              </a:ext>
            </a:extLst>
          </p:cNvPr>
          <p:cNvSpPr txBox="1"/>
          <p:nvPr/>
        </p:nvSpPr>
        <p:spPr>
          <a:xfrm>
            <a:off x="607003" y="3429000"/>
            <a:ext cx="11158628" cy="1938992"/>
          </a:xfrm>
          <a:prstGeom prst="rect">
            <a:avLst/>
          </a:prstGeom>
          <a:noFill/>
        </p:spPr>
        <p:txBody>
          <a:bodyPr wrap="square">
            <a:spAutoFit/>
          </a:bodyPr>
          <a:lstStyle/>
          <a:p>
            <a:r>
              <a:rPr lang="en-US" sz="2400" b="1" dirty="0">
                <a:effectLst/>
              </a:rPr>
              <a:t>Task for reflection</a:t>
            </a:r>
            <a:endParaRPr lang="en-US" sz="2400" dirty="0">
              <a:effectLst/>
            </a:endParaRPr>
          </a:p>
          <a:p>
            <a:r>
              <a:rPr lang="en-US" sz="2400" dirty="0">
                <a:effectLst/>
              </a:rPr>
              <a:t>After reading the quote, think about the ways in which you may have encountered the terms domestic violence and abuse so far. How do you define domestic violence and abuse? What does it mean to you and are you aware of any other terms used to describe the same phenomenon?</a:t>
            </a:r>
          </a:p>
        </p:txBody>
      </p:sp>
      <p:sp>
        <p:nvSpPr>
          <p:cNvPr id="10" name="Google Shape;116;p2">
            <a:extLst>
              <a:ext uri="{FF2B5EF4-FFF2-40B4-BE49-F238E27FC236}">
                <a16:creationId xmlns:a16="http://schemas.microsoft.com/office/drawing/2014/main" id="{EF3A68E0-D397-44AE-9D94-4AA05374EB8A}"/>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7" name="Rechteck 6">
            <a:extLst>
              <a:ext uri="{FF2B5EF4-FFF2-40B4-BE49-F238E27FC236}">
                <a16:creationId xmlns:a16="http://schemas.microsoft.com/office/drawing/2014/main" id="{97D250BB-AB70-4624-A40C-5CD7233A3602}"/>
              </a:ext>
            </a:extLst>
          </p:cNvPr>
          <p:cNvSpPr/>
          <p:nvPr/>
        </p:nvSpPr>
        <p:spPr>
          <a:xfrm>
            <a:off x="607003" y="1521386"/>
            <a:ext cx="10977994" cy="1569660"/>
          </a:xfrm>
          <a:prstGeom prst="rect">
            <a:avLst/>
          </a:prstGeom>
          <a:solidFill>
            <a:schemeClr val="accent1">
              <a:lumMod val="20000"/>
              <a:lumOff val="80000"/>
            </a:schemeClr>
          </a:solidFill>
        </p:spPr>
        <p:txBody>
          <a:bodyPr wrap="square">
            <a:spAutoFit/>
          </a:bodyPr>
          <a:lstStyle/>
          <a:p>
            <a:r>
              <a:rPr lang="de-DE" sz="2400" dirty="0">
                <a:latin typeface="+mn-lt"/>
                <a:cs typeface="Calibri" panose="020F0502020204030204" pitchFamily="34" charset="0"/>
              </a:rPr>
              <a:t>Quote 1: </a:t>
            </a:r>
            <a:r>
              <a:rPr lang="en-GB" sz="2400" dirty="0">
                <a:latin typeface="+mn-lt"/>
                <a:cs typeface="Calibri" panose="020F0502020204030204" pitchFamily="34" charset="0"/>
              </a:rPr>
              <a:t>‘So many people don’t understand what domestic violence is about. It’s not all about being beaten up, it’s also not allowing you to see your friends; not allowing you your own money; it’s controlling your life in every possible way; no one can see it.‘</a:t>
            </a:r>
            <a:endParaRPr lang="de-DE" sz="2400" dirty="0">
              <a:latin typeface="+mn-lt"/>
              <a:cs typeface="Calibri" panose="020F0502020204030204" pitchFamily="34" charset="0"/>
            </a:endParaRPr>
          </a:p>
        </p:txBody>
      </p:sp>
    </p:spTree>
    <p:extLst>
      <p:ext uri="{BB962C8B-B14F-4D97-AF65-F5344CB8AC3E}">
        <p14:creationId xmlns:p14="http://schemas.microsoft.com/office/powerpoint/2010/main" val="18844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91ADC-8B0C-40B1-A1B7-68F28F40AB27}"/>
              </a:ext>
            </a:extLst>
          </p:cNvPr>
          <p:cNvSpPr>
            <a:spLocks noGrp="1"/>
          </p:cNvSpPr>
          <p:nvPr>
            <p:ph type="title"/>
          </p:nvPr>
        </p:nvSpPr>
        <p:spPr/>
        <p:txBody>
          <a:bodyPr>
            <a:normAutofit/>
          </a:bodyPr>
          <a:lstStyle/>
          <a:p>
            <a:r>
              <a:rPr lang="en-GB" sz="3600" dirty="0">
                <a:solidFill>
                  <a:schemeClr val="bg1"/>
                </a:solidFill>
              </a:rPr>
              <a:t>Initial risk assessment</a:t>
            </a:r>
          </a:p>
        </p:txBody>
      </p:sp>
      <p:sp>
        <p:nvSpPr>
          <p:cNvPr id="3" name="Inhaltsplatzhalter 2">
            <a:extLst>
              <a:ext uri="{FF2B5EF4-FFF2-40B4-BE49-F238E27FC236}">
                <a16:creationId xmlns:a16="http://schemas.microsoft.com/office/drawing/2014/main" id="{50937A00-C2D1-4769-8BD2-3A79D389BB8C}"/>
              </a:ext>
            </a:extLst>
          </p:cNvPr>
          <p:cNvSpPr>
            <a:spLocks noGrp="1"/>
          </p:cNvSpPr>
          <p:nvPr>
            <p:ph idx="1"/>
          </p:nvPr>
        </p:nvSpPr>
        <p:spPr>
          <a:xfrm>
            <a:off x="711740" y="1687158"/>
            <a:ext cx="10515600" cy="3896519"/>
          </a:xfrm>
        </p:spPr>
        <p:txBody>
          <a:bodyPr>
            <a:normAutofit/>
          </a:bodyPr>
          <a:lstStyle/>
          <a:p>
            <a:r>
              <a:rPr lang="en-GB" sz="2400" dirty="0">
                <a:solidFill>
                  <a:srgbClr val="002060"/>
                </a:solidFill>
              </a:rPr>
              <a:t>Evaluate </a:t>
            </a:r>
            <a:r>
              <a:rPr lang="en-GB" sz="2400" b="1" dirty="0">
                <a:solidFill>
                  <a:srgbClr val="002060"/>
                </a:solidFill>
              </a:rPr>
              <a:t>the immediate and future safety </a:t>
            </a:r>
            <a:r>
              <a:rPr lang="en-GB" sz="2400" dirty="0">
                <a:solidFill>
                  <a:srgbClr val="002060"/>
                </a:solidFill>
              </a:rPr>
              <a:t>of the victim</a:t>
            </a:r>
          </a:p>
          <a:p>
            <a:endParaRPr lang="en-GB" sz="2400" dirty="0">
              <a:solidFill>
                <a:srgbClr val="002060"/>
              </a:solidFill>
            </a:endParaRPr>
          </a:p>
          <a:p>
            <a:r>
              <a:rPr lang="en-GB" sz="2400" dirty="0">
                <a:solidFill>
                  <a:srgbClr val="002060"/>
                </a:solidFill>
              </a:rPr>
              <a:t>Seek relevant facts about their particular situation, and their own perception of risk</a:t>
            </a:r>
          </a:p>
          <a:p>
            <a:endParaRPr lang="en-GB" sz="2400" dirty="0">
              <a:solidFill>
                <a:srgbClr val="002060"/>
              </a:solidFill>
            </a:endParaRPr>
          </a:p>
          <a:p>
            <a:r>
              <a:rPr lang="en-GB" sz="2400" dirty="0">
                <a:solidFill>
                  <a:srgbClr val="002060"/>
                </a:solidFill>
              </a:rPr>
              <a:t>Use your </a:t>
            </a:r>
            <a:r>
              <a:rPr lang="en-GB" sz="2400" b="1" dirty="0">
                <a:solidFill>
                  <a:srgbClr val="002060"/>
                </a:solidFill>
              </a:rPr>
              <a:t>professional judgment</a:t>
            </a:r>
          </a:p>
          <a:p>
            <a:endParaRPr lang="en-GB" sz="2400" b="1" dirty="0">
              <a:solidFill>
                <a:srgbClr val="002060"/>
              </a:solidFill>
            </a:endParaRPr>
          </a:p>
          <a:p>
            <a:r>
              <a:rPr lang="en-GB" sz="2400" dirty="0">
                <a:solidFill>
                  <a:srgbClr val="002060"/>
                </a:solidFill>
              </a:rPr>
              <a:t>Refer your patient to a </a:t>
            </a:r>
            <a:r>
              <a:rPr lang="en-GB" sz="2400" b="1" dirty="0">
                <a:solidFill>
                  <a:srgbClr val="002060"/>
                </a:solidFill>
              </a:rPr>
              <a:t>specialized domestic violence service</a:t>
            </a:r>
          </a:p>
        </p:txBody>
      </p:sp>
      <p:sp>
        <p:nvSpPr>
          <p:cNvPr id="6" name="Foliennummernplatzhalter 5">
            <a:extLst>
              <a:ext uri="{FF2B5EF4-FFF2-40B4-BE49-F238E27FC236}">
                <a16:creationId xmlns:a16="http://schemas.microsoft.com/office/drawing/2014/main" id="{6365ECCC-F03A-4B9C-B766-CF6B2286E9A8}"/>
              </a:ext>
            </a:extLst>
          </p:cNvPr>
          <p:cNvSpPr>
            <a:spLocks noGrp="1"/>
          </p:cNvSpPr>
          <p:nvPr>
            <p:ph type="sldNum" sz="quarter" idx="12"/>
          </p:nvPr>
        </p:nvSpPr>
        <p:spPr/>
        <p:txBody>
          <a:bodyPr/>
          <a:lstStyle/>
          <a:p>
            <a:fld id="{1C17DE2D-37E0-1349-91BF-6208F12E9543}" type="slidenum">
              <a:rPr lang="de-DE" smtClean="0"/>
              <a:pPr/>
              <a:t>40</a:t>
            </a:fld>
            <a:endParaRPr lang="de-DE" dirty="0"/>
          </a:p>
        </p:txBody>
      </p:sp>
      <p:sp>
        <p:nvSpPr>
          <p:cNvPr id="5" name="Google Shape;124;p3">
            <a:extLst>
              <a:ext uri="{FF2B5EF4-FFF2-40B4-BE49-F238E27FC236}">
                <a16:creationId xmlns:a16="http://schemas.microsoft.com/office/drawing/2014/main" id="{5AA11CE2-A910-4AE2-90A5-C5518877100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48507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82614-CD53-48F8-A13A-5DB7D025680E}"/>
              </a:ext>
            </a:extLst>
          </p:cNvPr>
          <p:cNvSpPr>
            <a:spLocks noGrp="1"/>
          </p:cNvSpPr>
          <p:nvPr>
            <p:ph type="title"/>
          </p:nvPr>
        </p:nvSpPr>
        <p:spPr/>
        <p:txBody>
          <a:bodyPr>
            <a:noAutofit/>
          </a:bodyPr>
          <a:lstStyle/>
          <a:p>
            <a:r>
              <a:rPr lang="en-GB" sz="3600" dirty="0">
                <a:solidFill>
                  <a:schemeClr val="bg1"/>
                </a:solidFill>
              </a:rPr>
              <a:t>Aspects of best-practice risk assessment</a:t>
            </a:r>
          </a:p>
        </p:txBody>
      </p:sp>
      <p:sp>
        <p:nvSpPr>
          <p:cNvPr id="6" name="Foliennummernplatzhalter 5">
            <a:extLst>
              <a:ext uri="{FF2B5EF4-FFF2-40B4-BE49-F238E27FC236}">
                <a16:creationId xmlns:a16="http://schemas.microsoft.com/office/drawing/2014/main" id="{D04BBD76-C4A0-4738-881E-1714CB224E87}"/>
              </a:ext>
            </a:extLst>
          </p:cNvPr>
          <p:cNvSpPr>
            <a:spLocks noGrp="1"/>
          </p:cNvSpPr>
          <p:nvPr>
            <p:ph type="sldNum" sz="quarter" idx="12"/>
          </p:nvPr>
        </p:nvSpPr>
        <p:spPr/>
        <p:txBody>
          <a:bodyPr/>
          <a:lstStyle/>
          <a:p>
            <a:fld id="{1C17DE2D-37E0-1349-91BF-6208F12E9543}" type="slidenum">
              <a:rPr lang="de-DE" smtClean="0"/>
              <a:pPr/>
              <a:t>41</a:t>
            </a:fld>
            <a:endParaRPr lang="de-DE" dirty="0"/>
          </a:p>
        </p:txBody>
      </p:sp>
      <p:graphicFrame>
        <p:nvGraphicFramePr>
          <p:cNvPr id="7" name="Diagramm 6">
            <a:extLst>
              <a:ext uri="{FF2B5EF4-FFF2-40B4-BE49-F238E27FC236}">
                <a16:creationId xmlns:a16="http://schemas.microsoft.com/office/drawing/2014/main" id="{66CCCCE6-ABA7-4A26-BBC2-CE5792D22966}"/>
              </a:ext>
            </a:extLst>
          </p:cNvPr>
          <p:cNvGraphicFramePr/>
          <p:nvPr>
            <p:extLst>
              <p:ext uri="{D42A27DB-BD31-4B8C-83A1-F6EECF244321}">
                <p14:modId xmlns:p14="http://schemas.microsoft.com/office/powerpoint/2010/main" val="3482480352"/>
              </p:ext>
            </p:extLst>
          </p:nvPr>
        </p:nvGraphicFramePr>
        <p:xfrm>
          <a:off x="2329543" y="1515610"/>
          <a:ext cx="7516392" cy="424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6A55584-175E-42FB-B47A-5CF763B613D1}"/>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84460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8876C-6F6B-47E6-A835-F44C97877D1E}"/>
              </a:ext>
            </a:extLst>
          </p:cNvPr>
          <p:cNvSpPr>
            <a:spLocks noGrp="1"/>
          </p:cNvSpPr>
          <p:nvPr>
            <p:ph type="title"/>
          </p:nvPr>
        </p:nvSpPr>
        <p:spPr>
          <a:xfrm>
            <a:off x="381166" y="234670"/>
            <a:ext cx="9315844" cy="716755"/>
          </a:xfrm>
        </p:spPr>
        <p:txBody>
          <a:bodyPr>
            <a:normAutofit/>
          </a:bodyPr>
          <a:lstStyle/>
          <a:p>
            <a:r>
              <a:rPr lang="en-GB" sz="3600" dirty="0">
                <a:solidFill>
                  <a:schemeClr val="bg1"/>
                </a:solidFill>
              </a:rPr>
              <a:t>Mandatory reporting – country-specific!</a:t>
            </a:r>
          </a:p>
        </p:txBody>
      </p:sp>
      <p:sp>
        <p:nvSpPr>
          <p:cNvPr id="3" name="Inhaltsplatzhalter 2">
            <a:extLst>
              <a:ext uri="{FF2B5EF4-FFF2-40B4-BE49-F238E27FC236}">
                <a16:creationId xmlns:a16="http://schemas.microsoft.com/office/drawing/2014/main" id="{BDAC443B-EF31-4BA6-9576-D47E4104109C}"/>
              </a:ext>
            </a:extLst>
          </p:cNvPr>
          <p:cNvSpPr>
            <a:spLocks noGrp="1"/>
          </p:cNvSpPr>
          <p:nvPr>
            <p:ph idx="1"/>
          </p:nvPr>
        </p:nvSpPr>
        <p:spPr>
          <a:xfrm>
            <a:off x="581192" y="1814736"/>
            <a:ext cx="11029615" cy="3678303"/>
          </a:xfrm>
        </p:spPr>
        <p:txBody>
          <a:bodyPr>
            <a:normAutofit/>
          </a:bodyPr>
          <a:lstStyle/>
          <a:p>
            <a:r>
              <a:rPr lang="en-GB" sz="2400" dirty="0">
                <a:solidFill>
                  <a:srgbClr val="002060"/>
                </a:solidFill>
                <a:latin typeface="+mn-lt"/>
              </a:rPr>
              <a:t>If a child is at risk of significant harm, </a:t>
            </a:r>
            <a:r>
              <a:rPr lang="en-GB" sz="2400" b="1" dirty="0">
                <a:solidFill>
                  <a:srgbClr val="002060"/>
                </a:solidFill>
                <a:latin typeface="+mn-lt"/>
              </a:rPr>
              <a:t>you need to report this to Community Services/ the Youth Welfare Service</a:t>
            </a:r>
          </a:p>
          <a:p>
            <a:pPr marL="0" indent="0">
              <a:buNone/>
            </a:pPr>
            <a:endParaRPr lang="en-GB" sz="2400" dirty="0">
              <a:solidFill>
                <a:srgbClr val="002060"/>
              </a:solidFill>
              <a:latin typeface="+mn-lt"/>
            </a:endParaRPr>
          </a:p>
          <a:p>
            <a:r>
              <a:rPr lang="en-GB" sz="2400" dirty="0">
                <a:solidFill>
                  <a:srgbClr val="002060"/>
                </a:solidFill>
                <a:latin typeface="+mn-lt"/>
              </a:rPr>
              <a:t>You are </a:t>
            </a:r>
            <a:r>
              <a:rPr lang="en-GB" sz="2400" b="1" dirty="0">
                <a:solidFill>
                  <a:srgbClr val="002060"/>
                </a:solidFill>
                <a:latin typeface="+mn-lt"/>
              </a:rPr>
              <a:t>not obliged to report violence experienced by adults </a:t>
            </a:r>
            <a:r>
              <a:rPr lang="en-GB" sz="2400" dirty="0">
                <a:solidFill>
                  <a:srgbClr val="002060"/>
                </a:solidFill>
                <a:latin typeface="+mn-lt"/>
              </a:rPr>
              <a:t>as long as there is no risk of suicide or endangerment of third parties</a:t>
            </a:r>
          </a:p>
          <a:p>
            <a:pPr marL="0" indent="0">
              <a:buNone/>
            </a:pPr>
            <a:endParaRPr lang="en-GB" sz="2400" dirty="0">
              <a:solidFill>
                <a:srgbClr val="002060"/>
              </a:solidFill>
              <a:latin typeface="+mn-lt"/>
            </a:endParaRPr>
          </a:p>
          <a:p>
            <a:r>
              <a:rPr lang="en-GB" sz="2400" dirty="0">
                <a:solidFill>
                  <a:srgbClr val="002060"/>
                </a:solidFill>
                <a:latin typeface="+mn-lt"/>
              </a:rPr>
              <a:t>Reporting violence experienced by adults without their consent could put them at greater risk of harm</a:t>
            </a:r>
          </a:p>
        </p:txBody>
      </p:sp>
      <p:sp>
        <p:nvSpPr>
          <p:cNvPr id="6" name="Foliennummernplatzhalter 5">
            <a:extLst>
              <a:ext uri="{FF2B5EF4-FFF2-40B4-BE49-F238E27FC236}">
                <a16:creationId xmlns:a16="http://schemas.microsoft.com/office/drawing/2014/main" id="{CA22E634-2EC9-4C6F-9364-C77BF87C374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42</a:t>
            </a:fld>
            <a:endParaRPr lang="de-DE" dirty="0"/>
          </a:p>
        </p:txBody>
      </p:sp>
      <p:sp>
        <p:nvSpPr>
          <p:cNvPr id="5" name="Google Shape;124;p3">
            <a:extLst>
              <a:ext uri="{FF2B5EF4-FFF2-40B4-BE49-F238E27FC236}">
                <a16:creationId xmlns:a16="http://schemas.microsoft.com/office/drawing/2014/main" id="{C0846BDD-B3A9-4740-AA1D-2DA52959A15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078188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428625"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Stages of effective response</a:t>
            </a:r>
            <a:endParaRPr dirty="0">
              <a:solidFill>
                <a:schemeClr val="bg1"/>
              </a:solidFill>
            </a:endParaRPr>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43</a:t>
            </a:fld>
            <a:endParaRPr dirty="0"/>
          </a:p>
        </p:txBody>
      </p:sp>
      <p:sp>
        <p:nvSpPr>
          <p:cNvPr id="9" name="Rechteck: abgerundete Ecken 8">
            <a:extLst>
              <a:ext uri="{FF2B5EF4-FFF2-40B4-BE49-F238E27FC236}">
                <a16:creationId xmlns:a16="http://schemas.microsoft.com/office/drawing/2014/main" id="{1AD42F3C-C6A5-43FD-BEFD-107FC4E60A01}"/>
              </a:ext>
            </a:extLst>
          </p:cNvPr>
          <p:cNvSpPr/>
          <p:nvPr/>
        </p:nvSpPr>
        <p:spPr>
          <a:xfrm>
            <a:off x="1494778" y="2086660"/>
            <a:ext cx="1307252"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eck: abgerundete Ecken 9">
            <a:extLst>
              <a:ext uri="{FF2B5EF4-FFF2-40B4-BE49-F238E27FC236}">
                <a16:creationId xmlns:a16="http://schemas.microsoft.com/office/drawing/2014/main" id="{0F130610-E75A-447D-BB9D-17A5379C5399}"/>
              </a:ext>
            </a:extLst>
          </p:cNvPr>
          <p:cNvSpPr/>
          <p:nvPr/>
        </p:nvSpPr>
        <p:spPr>
          <a:xfrm>
            <a:off x="2898971" y="2086660"/>
            <a:ext cx="1150827"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hteck: abgerundete Ecken 10">
            <a:extLst>
              <a:ext uri="{FF2B5EF4-FFF2-40B4-BE49-F238E27FC236}">
                <a16:creationId xmlns:a16="http://schemas.microsoft.com/office/drawing/2014/main" id="{E4FC88AC-567F-49B1-A509-6B7328A43146}"/>
              </a:ext>
            </a:extLst>
          </p:cNvPr>
          <p:cNvSpPr/>
          <p:nvPr/>
        </p:nvSpPr>
        <p:spPr>
          <a:xfrm>
            <a:off x="4338301"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hteck: abgerundete Ecken 11">
            <a:extLst>
              <a:ext uri="{FF2B5EF4-FFF2-40B4-BE49-F238E27FC236}">
                <a16:creationId xmlns:a16="http://schemas.microsoft.com/office/drawing/2014/main" id="{0CE09E30-4F39-40C7-A38A-BDB954D876A3}"/>
              </a:ext>
            </a:extLst>
          </p:cNvPr>
          <p:cNvSpPr/>
          <p:nvPr/>
        </p:nvSpPr>
        <p:spPr>
          <a:xfrm>
            <a:off x="5722782"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hteck: abgerundete Ecken 12">
            <a:extLst>
              <a:ext uri="{FF2B5EF4-FFF2-40B4-BE49-F238E27FC236}">
                <a16:creationId xmlns:a16="http://schemas.microsoft.com/office/drawing/2014/main" id="{035E2389-349B-49CF-8209-3C4B71CA9186}"/>
              </a:ext>
            </a:extLst>
          </p:cNvPr>
          <p:cNvSpPr/>
          <p:nvPr/>
        </p:nvSpPr>
        <p:spPr>
          <a:xfrm>
            <a:off x="7132724" y="2580313"/>
            <a:ext cx="1400590"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hteck: abgerundete Ecken 13">
            <a:extLst>
              <a:ext uri="{FF2B5EF4-FFF2-40B4-BE49-F238E27FC236}">
                <a16:creationId xmlns:a16="http://schemas.microsoft.com/office/drawing/2014/main" id="{8CA16366-D5CA-41BE-B3B3-BB89D25ADF76}"/>
              </a:ext>
            </a:extLst>
          </p:cNvPr>
          <p:cNvSpPr/>
          <p:nvPr/>
        </p:nvSpPr>
        <p:spPr>
          <a:xfrm>
            <a:off x="8860352" y="3784033"/>
            <a:ext cx="1307252" cy="165895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Pfeil: nach rechts 14">
            <a:extLst>
              <a:ext uri="{FF2B5EF4-FFF2-40B4-BE49-F238E27FC236}">
                <a16:creationId xmlns:a16="http://schemas.microsoft.com/office/drawing/2014/main" id="{D26B523F-6CD4-4C8A-8D63-17372A164832}"/>
              </a:ext>
            </a:extLst>
          </p:cNvPr>
          <p:cNvSpPr/>
          <p:nvPr/>
        </p:nvSpPr>
        <p:spPr>
          <a:xfrm>
            <a:off x="1631496" y="4491945"/>
            <a:ext cx="7018704" cy="48463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feld 15">
            <a:extLst>
              <a:ext uri="{FF2B5EF4-FFF2-40B4-BE49-F238E27FC236}">
                <a16:creationId xmlns:a16="http://schemas.microsoft.com/office/drawing/2014/main" id="{709AB7C1-AA0F-4830-817C-FA906F440622}"/>
              </a:ext>
            </a:extLst>
          </p:cNvPr>
          <p:cNvSpPr txBox="1"/>
          <p:nvPr/>
        </p:nvSpPr>
        <p:spPr>
          <a:xfrm>
            <a:off x="1494778" y="2291316"/>
            <a:ext cx="1279352" cy="1077218"/>
          </a:xfrm>
          <a:prstGeom prst="rect">
            <a:avLst/>
          </a:prstGeom>
          <a:noFill/>
        </p:spPr>
        <p:txBody>
          <a:bodyPr wrap="square" rtlCol="0">
            <a:spAutoFit/>
          </a:bodyPr>
          <a:lstStyle/>
          <a:p>
            <a:pPr algn="ctr"/>
            <a:r>
              <a:rPr lang="en-GB" sz="1600" dirty="0">
                <a:solidFill>
                  <a:schemeClr val="bg1">
                    <a:lumMod val="95000"/>
                  </a:schemeClr>
                </a:solidFill>
              </a:rPr>
              <a:t>Non-judgemental listening &amp; validation</a:t>
            </a:r>
          </a:p>
        </p:txBody>
      </p:sp>
      <p:sp>
        <p:nvSpPr>
          <p:cNvPr id="17" name="Textfeld 16">
            <a:extLst>
              <a:ext uri="{FF2B5EF4-FFF2-40B4-BE49-F238E27FC236}">
                <a16:creationId xmlns:a16="http://schemas.microsoft.com/office/drawing/2014/main" id="{D557D179-9BA3-494F-A685-B3F25D68D9BF}"/>
              </a:ext>
            </a:extLst>
          </p:cNvPr>
          <p:cNvSpPr txBox="1"/>
          <p:nvPr/>
        </p:nvSpPr>
        <p:spPr>
          <a:xfrm>
            <a:off x="2855154" y="2623445"/>
            <a:ext cx="1194644" cy="584775"/>
          </a:xfrm>
          <a:prstGeom prst="rect">
            <a:avLst/>
          </a:prstGeom>
          <a:noFill/>
        </p:spPr>
        <p:txBody>
          <a:bodyPr wrap="square" rtlCol="0">
            <a:spAutoFit/>
          </a:bodyPr>
          <a:lstStyle/>
          <a:p>
            <a:pPr algn="ctr"/>
            <a:r>
              <a:rPr lang="en-GB" sz="1600" dirty="0">
                <a:solidFill>
                  <a:schemeClr val="bg1">
                    <a:lumMod val="95000"/>
                  </a:schemeClr>
                </a:solidFill>
              </a:rPr>
              <a:t>Initial risk assessment</a:t>
            </a:r>
          </a:p>
        </p:txBody>
      </p:sp>
      <p:sp>
        <p:nvSpPr>
          <p:cNvPr id="18" name="Textfeld 17">
            <a:extLst>
              <a:ext uri="{FF2B5EF4-FFF2-40B4-BE49-F238E27FC236}">
                <a16:creationId xmlns:a16="http://schemas.microsoft.com/office/drawing/2014/main" id="{8EA3EF3E-5A46-460C-BAA1-DA463AA75CCB}"/>
              </a:ext>
            </a:extLst>
          </p:cNvPr>
          <p:cNvSpPr txBox="1"/>
          <p:nvPr/>
        </p:nvSpPr>
        <p:spPr>
          <a:xfrm>
            <a:off x="4338301" y="3228563"/>
            <a:ext cx="1158838" cy="338554"/>
          </a:xfrm>
          <a:prstGeom prst="rect">
            <a:avLst/>
          </a:prstGeom>
          <a:noFill/>
        </p:spPr>
        <p:txBody>
          <a:bodyPr wrap="square" rtlCol="0">
            <a:spAutoFit/>
          </a:bodyPr>
          <a:lstStyle/>
          <a:p>
            <a:pPr algn="ctr"/>
            <a:r>
              <a:rPr lang="en-GB" sz="1600" dirty="0">
                <a:solidFill>
                  <a:schemeClr val="bg1">
                    <a:lumMod val="95000"/>
                  </a:schemeClr>
                </a:solidFill>
              </a:rPr>
              <a:t>Referrals</a:t>
            </a:r>
          </a:p>
        </p:txBody>
      </p:sp>
      <p:sp>
        <p:nvSpPr>
          <p:cNvPr id="19" name="Textfeld 18">
            <a:extLst>
              <a:ext uri="{FF2B5EF4-FFF2-40B4-BE49-F238E27FC236}">
                <a16:creationId xmlns:a16="http://schemas.microsoft.com/office/drawing/2014/main" id="{74B622A6-6B61-4ED7-913C-40FCB0BA3B7E}"/>
              </a:ext>
            </a:extLst>
          </p:cNvPr>
          <p:cNvSpPr txBox="1"/>
          <p:nvPr/>
        </p:nvSpPr>
        <p:spPr>
          <a:xfrm>
            <a:off x="5833259" y="2953036"/>
            <a:ext cx="1196775" cy="830997"/>
          </a:xfrm>
          <a:prstGeom prst="rect">
            <a:avLst/>
          </a:prstGeom>
          <a:noFill/>
        </p:spPr>
        <p:txBody>
          <a:bodyPr wrap="square" rtlCol="0">
            <a:spAutoFit/>
          </a:bodyPr>
          <a:lstStyle/>
          <a:p>
            <a:pPr algn="ctr"/>
            <a:r>
              <a:rPr lang="en-GB" sz="1600" dirty="0">
                <a:solidFill>
                  <a:schemeClr val="bg1">
                    <a:lumMod val="95000"/>
                  </a:schemeClr>
                </a:solidFill>
              </a:rPr>
              <a:t>Note-taking for legal purposes</a:t>
            </a:r>
          </a:p>
        </p:txBody>
      </p:sp>
      <p:sp>
        <p:nvSpPr>
          <p:cNvPr id="20" name="Textfeld 19">
            <a:extLst>
              <a:ext uri="{FF2B5EF4-FFF2-40B4-BE49-F238E27FC236}">
                <a16:creationId xmlns:a16="http://schemas.microsoft.com/office/drawing/2014/main" id="{16AF42FE-D232-4A84-91CE-1C084A4D797F}"/>
              </a:ext>
            </a:extLst>
          </p:cNvPr>
          <p:cNvSpPr txBox="1"/>
          <p:nvPr/>
        </p:nvSpPr>
        <p:spPr>
          <a:xfrm>
            <a:off x="7316700" y="3136614"/>
            <a:ext cx="1216614" cy="584775"/>
          </a:xfrm>
          <a:prstGeom prst="rect">
            <a:avLst/>
          </a:prstGeom>
          <a:noFill/>
        </p:spPr>
        <p:txBody>
          <a:bodyPr wrap="square" rtlCol="0">
            <a:spAutoFit/>
          </a:bodyPr>
          <a:lstStyle/>
          <a:p>
            <a:pPr algn="ctr"/>
            <a:r>
              <a:rPr lang="en-GB" sz="1600" dirty="0">
                <a:solidFill>
                  <a:schemeClr val="bg1">
                    <a:lumMod val="95000"/>
                  </a:schemeClr>
                </a:solidFill>
              </a:rPr>
              <a:t>Mandatory reporting</a:t>
            </a:r>
          </a:p>
        </p:txBody>
      </p:sp>
      <p:sp>
        <p:nvSpPr>
          <p:cNvPr id="21" name="Textfeld 20">
            <a:extLst>
              <a:ext uri="{FF2B5EF4-FFF2-40B4-BE49-F238E27FC236}">
                <a16:creationId xmlns:a16="http://schemas.microsoft.com/office/drawing/2014/main" id="{531BC8A3-1EDC-4CAC-9920-3822551C5484}"/>
              </a:ext>
            </a:extLst>
          </p:cNvPr>
          <p:cNvSpPr txBox="1"/>
          <p:nvPr/>
        </p:nvSpPr>
        <p:spPr>
          <a:xfrm>
            <a:off x="8882123" y="4377387"/>
            <a:ext cx="1292496" cy="584775"/>
          </a:xfrm>
          <a:prstGeom prst="rect">
            <a:avLst/>
          </a:prstGeom>
          <a:noFill/>
        </p:spPr>
        <p:txBody>
          <a:bodyPr wrap="square" rtlCol="0">
            <a:spAutoFit/>
          </a:bodyPr>
          <a:lstStyle/>
          <a:p>
            <a:pPr algn="ctr"/>
            <a:r>
              <a:rPr lang="en-GB" sz="1600" dirty="0">
                <a:solidFill>
                  <a:schemeClr val="bg1">
                    <a:lumMod val="95000"/>
                  </a:schemeClr>
                </a:solidFill>
              </a:rPr>
              <a:t>Continuing care</a:t>
            </a:r>
          </a:p>
        </p:txBody>
      </p:sp>
    </p:spTree>
    <p:extLst>
      <p:ext uri="{BB962C8B-B14F-4D97-AF65-F5344CB8AC3E}">
        <p14:creationId xmlns:p14="http://schemas.microsoft.com/office/powerpoint/2010/main" val="12621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44</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Documentation</a:t>
            </a:r>
            <a:endParaRPr dirty="0"/>
          </a:p>
        </p:txBody>
      </p:sp>
    </p:spTree>
    <p:extLst>
      <p:ext uri="{BB962C8B-B14F-4D97-AF65-F5344CB8AC3E}">
        <p14:creationId xmlns:p14="http://schemas.microsoft.com/office/powerpoint/2010/main" val="228678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D3DD6-551E-42F5-9A17-64ECD6BDECDB}"/>
              </a:ext>
            </a:extLst>
          </p:cNvPr>
          <p:cNvSpPr>
            <a:spLocks noGrp="1"/>
          </p:cNvSpPr>
          <p:nvPr>
            <p:ph type="title"/>
          </p:nvPr>
        </p:nvSpPr>
        <p:spPr/>
        <p:txBody>
          <a:bodyPr/>
          <a:lstStyle/>
          <a:p>
            <a:r>
              <a:rPr lang="de-DE" dirty="0" err="1"/>
              <a:t>Med.DocCard</a:t>
            </a:r>
            <a:endParaRPr lang="de-DE" dirty="0"/>
          </a:p>
        </p:txBody>
      </p:sp>
      <p:sp>
        <p:nvSpPr>
          <p:cNvPr id="3" name="Inhaltsplatzhalter 2">
            <a:extLst>
              <a:ext uri="{FF2B5EF4-FFF2-40B4-BE49-F238E27FC236}">
                <a16:creationId xmlns:a16="http://schemas.microsoft.com/office/drawing/2014/main" id="{15EA843A-F093-4CA8-8EE7-75E1EAD9CFA0}"/>
              </a:ext>
            </a:extLst>
          </p:cNvPr>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C93F46BC-D2EB-4237-8D1E-6044A0F99E68}"/>
              </a:ext>
            </a:extLst>
          </p:cNvPr>
          <p:cNvPicPr>
            <a:picLocks noChangeAspect="1"/>
          </p:cNvPicPr>
          <p:nvPr/>
        </p:nvPicPr>
        <p:blipFill>
          <a:blip r:embed="rId2"/>
          <a:stretch>
            <a:fillRect/>
          </a:stretch>
        </p:blipFill>
        <p:spPr>
          <a:xfrm>
            <a:off x="1667435" y="2079781"/>
            <a:ext cx="3453388" cy="3879732"/>
          </a:xfrm>
          <a:prstGeom prst="rect">
            <a:avLst/>
          </a:prstGeom>
        </p:spPr>
      </p:pic>
      <p:sp>
        <p:nvSpPr>
          <p:cNvPr id="7" name="Textfeld 6">
            <a:extLst>
              <a:ext uri="{FF2B5EF4-FFF2-40B4-BE49-F238E27FC236}">
                <a16:creationId xmlns:a16="http://schemas.microsoft.com/office/drawing/2014/main" id="{F133CD2F-00C3-43C1-9CCB-834C5AEB5213}"/>
              </a:ext>
            </a:extLst>
          </p:cNvPr>
          <p:cNvSpPr txBox="1"/>
          <p:nvPr/>
        </p:nvSpPr>
        <p:spPr>
          <a:xfrm>
            <a:off x="5708726" y="5313182"/>
            <a:ext cx="4321884" cy="646331"/>
          </a:xfrm>
          <a:prstGeom prst="rect">
            <a:avLst/>
          </a:prstGeom>
          <a:noFill/>
        </p:spPr>
        <p:txBody>
          <a:bodyPr wrap="square">
            <a:spAutoFit/>
          </a:bodyPr>
          <a:lstStyle/>
          <a:p>
            <a:pPr marL="0" indent="0">
              <a:buNone/>
            </a:pPr>
            <a:r>
              <a:rPr lang="en-US" dirty="0">
                <a:hlinkClick r:id="rId3"/>
              </a:rPr>
              <a:t>Training materials for the health sector - Online training materials on violence</a:t>
            </a:r>
            <a:endParaRPr lang="en-US" dirty="0"/>
          </a:p>
        </p:txBody>
      </p:sp>
      <p:sp>
        <p:nvSpPr>
          <p:cNvPr id="4" name="Textfeld 3">
            <a:extLst>
              <a:ext uri="{FF2B5EF4-FFF2-40B4-BE49-F238E27FC236}">
                <a16:creationId xmlns:a16="http://schemas.microsoft.com/office/drawing/2014/main" id="{C3B75E22-1A3C-4A8B-A0AE-D6BFBDDA966A}"/>
              </a:ext>
            </a:extLst>
          </p:cNvPr>
          <p:cNvSpPr txBox="1"/>
          <p:nvPr/>
        </p:nvSpPr>
        <p:spPr>
          <a:xfrm>
            <a:off x="5708726" y="1895793"/>
            <a:ext cx="4485938" cy="1846659"/>
          </a:xfrm>
          <a:prstGeom prst="rect">
            <a:avLst/>
          </a:prstGeom>
          <a:noFill/>
        </p:spPr>
        <p:txBody>
          <a:bodyPr wrap="square" rtlCol="0">
            <a:spAutoFit/>
          </a:bodyPr>
          <a:lstStyle/>
          <a:p>
            <a:r>
              <a:rPr lang="de-DE" sz="2400" dirty="0" err="1">
                <a:solidFill>
                  <a:srgbClr val="FF0000"/>
                </a:solidFill>
              </a:rPr>
              <a:t>It</a:t>
            </a:r>
            <a:r>
              <a:rPr lang="de-DE" sz="2400" dirty="0">
                <a:solidFill>
                  <a:srgbClr val="FF0000"/>
                </a:solidFill>
              </a:rPr>
              <a:t> </a:t>
            </a:r>
            <a:r>
              <a:rPr lang="de-DE" sz="2400" dirty="0" err="1">
                <a:solidFill>
                  <a:srgbClr val="FF0000"/>
                </a:solidFill>
              </a:rPr>
              <a:t>is</a:t>
            </a:r>
            <a:r>
              <a:rPr lang="de-DE" sz="2400" dirty="0">
                <a:solidFill>
                  <a:srgbClr val="FF0000"/>
                </a:solidFill>
              </a:rPr>
              <a:t> </a:t>
            </a:r>
            <a:r>
              <a:rPr lang="de-DE" sz="2400" dirty="0" err="1">
                <a:solidFill>
                  <a:srgbClr val="FF0000"/>
                </a:solidFill>
              </a:rPr>
              <a:t>recommended</a:t>
            </a:r>
            <a:r>
              <a:rPr lang="de-DE" sz="2400" dirty="0">
                <a:solidFill>
                  <a:srgbClr val="FF0000"/>
                </a:solidFill>
              </a:rPr>
              <a:t> </a:t>
            </a:r>
            <a:r>
              <a:rPr lang="de-DE" sz="2400" dirty="0" err="1">
                <a:solidFill>
                  <a:srgbClr val="FF0000"/>
                </a:solidFill>
              </a:rPr>
              <a:t>to</a:t>
            </a:r>
            <a:r>
              <a:rPr lang="de-DE" sz="2400" dirty="0">
                <a:solidFill>
                  <a:srgbClr val="FF0000"/>
                </a:solidFill>
              </a:rPr>
              <a:t> </a:t>
            </a:r>
            <a:r>
              <a:rPr lang="de-DE" sz="2400" dirty="0" err="1">
                <a:solidFill>
                  <a:srgbClr val="FF0000"/>
                </a:solidFill>
              </a:rPr>
              <a:t>use</a:t>
            </a:r>
            <a:r>
              <a:rPr lang="de-DE" sz="2400" dirty="0">
                <a:solidFill>
                  <a:srgbClr val="FF0000"/>
                </a:solidFill>
              </a:rPr>
              <a:t> </a:t>
            </a:r>
            <a:r>
              <a:rPr lang="de-DE" sz="2400" dirty="0" err="1">
                <a:solidFill>
                  <a:srgbClr val="FF0000"/>
                </a:solidFill>
              </a:rPr>
              <a:t>bodymaps</a:t>
            </a:r>
            <a:r>
              <a:rPr lang="de-DE" sz="2400" dirty="0">
                <a:solidFill>
                  <a:srgbClr val="FF0000"/>
                </a:solidFill>
              </a:rPr>
              <a:t>:</a:t>
            </a:r>
          </a:p>
          <a:p>
            <a:r>
              <a:rPr lang="de-DE" sz="2400" dirty="0">
                <a:solidFill>
                  <a:srgbClr val="FF0000"/>
                </a:solidFill>
                <a:hlinkClick r:id="rId4"/>
              </a:rPr>
              <a:t>https://fflm.ac.uk/resources/publications/proforma-body-diagrams/:</a:t>
            </a:r>
            <a:endParaRPr lang="de-DE" sz="2400" dirty="0">
              <a:solidFill>
                <a:srgbClr val="FF0000"/>
              </a:solidFill>
            </a:endParaRPr>
          </a:p>
          <a:p>
            <a:endParaRPr lang="de-DE" dirty="0"/>
          </a:p>
        </p:txBody>
      </p:sp>
      <p:sp>
        <p:nvSpPr>
          <p:cNvPr id="8" name="Google Shape;141;p5">
            <a:extLst>
              <a:ext uri="{FF2B5EF4-FFF2-40B4-BE49-F238E27FC236}">
                <a16:creationId xmlns:a16="http://schemas.microsoft.com/office/drawing/2014/main" id="{DCD75B90-11C9-40FF-8547-E7A339BBAED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9" name="Google Shape;142;p5">
            <a:extLst>
              <a:ext uri="{FF2B5EF4-FFF2-40B4-BE49-F238E27FC236}">
                <a16:creationId xmlns:a16="http://schemas.microsoft.com/office/drawing/2014/main" id="{F91AE55D-D64E-46CA-ACBD-FF4C4B8E2C08}"/>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45</a:t>
            </a:fld>
            <a:endParaRPr dirty="0"/>
          </a:p>
        </p:txBody>
      </p:sp>
    </p:spTree>
    <p:extLst>
      <p:ext uri="{BB962C8B-B14F-4D97-AF65-F5344CB8AC3E}">
        <p14:creationId xmlns:p14="http://schemas.microsoft.com/office/powerpoint/2010/main" val="2140515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74" name="Google Shape;174;p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3FE05-CF36-4591-A012-BE702B82BAE4}"/>
              </a:ext>
            </a:extLst>
          </p:cNvPr>
          <p:cNvSpPr>
            <a:spLocks noGrp="1"/>
          </p:cNvSpPr>
          <p:nvPr>
            <p:ph type="title"/>
          </p:nvPr>
        </p:nvSpPr>
        <p:spPr>
          <a:xfrm>
            <a:off x="380354" y="117735"/>
            <a:ext cx="9316096" cy="1143000"/>
          </a:xfrm>
        </p:spPr>
        <p:txBody>
          <a:bodyPr>
            <a:noAutofit/>
          </a:bodyPr>
          <a:lstStyle/>
          <a:p>
            <a:r>
              <a:rPr lang="en-GB" sz="3200" dirty="0">
                <a:solidFill>
                  <a:schemeClr val="bg1"/>
                </a:solidFill>
              </a:rPr>
              <a:t>What do this quote ring in you? What do they say about domestic violence?</a:t>
            </a:r>
          </a:p>
        </p:txBody>
      </p:sp>
      <p:sp>
        <p:nvSpPr>
          <p:cNvPr id="6" name="Foliennummernplatzhalter 5">
            <a:extLst>
              <a:ext uri="{FF2B5EF4-FFF2-40B4-BE49-F238E27FC236}">
                <a16:creationId xmlns:a16="http://schemas.microsoft.com/office/drawing/2014/main" id="{87D6015F-0AA0-49D2-ACC1-8645155C292E}"/>
              </a:ext>
            </a:extLst>
          </p:cNvPr>
          <p:cNvSpPr>
            <a:spLocks noGrp="1"/>
          </p:cNvSpPr>
          <p:nvPr>
            <p:ph type="sldNum" sz="quarter" idx="12"/>
          </p:nvPr>
        </p:nvSpPr>
        <p:spPr/>
        <p:txBody>
          <a:bodyPr/>
          <a:lstStyle/>
          <a:p>
            <a:fld id="{1C17DE2D-37E0-1349-91BF-6208F12E9543}" type="slidenum">
              <a:rPr lang="de-DE" smtClean="0"/>
              <a:pPr/>
              <a:t>5</a:t>
            </a:fld>
            <a:endParaRPr lang="de-DE" dirty="0"/>
          </a:p>
        </p:txBody>
      </p:sp>
      <p:sp>
        <p:nvSpPr>
          <p:cNvPr id="7" name="Rechteck 6">
            <a:extLst>
              <a:ext uri="{FF2B5EF4-FFF2-40B4-BE49-F238E27FC236}">
                <a16:creationId xmlns:a16="http://schemas.microsoft.com/office/drawing/2014/main" id="{AE59F06E-8166-450B-8267-8A05D0EC0A74}"/>
              </a:ext>
            </a:extLst>
          </p:cNvPr>
          <p:cNvSpPr/>
          <p:nvPr/>
        </p:nvSpPr>
        <p:spPr>
          <a:xfrm>
            <a:off x="426369" y="1260735"/>
            <a:ext cx="10977994" cy="3139321"/>
          </a:xfrm>
          <a:prstGeom prst="rect">
            <a:avLst/>
          </a:prstGeom>
          <a:solidFill>
            <a:schemeClr val="accent3">
              <a:lumMod val="20000"/>
              <a:lumOff val="80000"/>
            </a:schemeClr>
          </a:solidFill>
        </p:spPr>
        <p:txBody>
          <a:bodyPr wrap="square">
            <a:spAutoFit/>
          </a:bodyPr>
          <a:lstStyle/>
          <a:p>
            <a:r>
              <a:rPr lang="de-DE" sz="2200" dirty="0">
                <a:latin typeface="Arial" panose="020B0604020202020204" pitchFamily="34" charset="0"/>
                <a:cs typeface="Arial" panose="020B0604020202020204" pitchFamily="34" charset="0"/>
              </a:rPr>
              <a:t>Quote 2: </a:t>
            </a:r>
            <a:r>
              <a:rPr lang="en-GB" sz="2200" dirty="0">
                <a:latin typeface="Arial" panose="020B0604020202020204" pitchFamily="34" charset="0"/>
                <a:cs typeface="Arial" panose="020B0604020202020204" pitchFamily="34" charset="0"/>
              </a:rPr>
              <a:t>‘Intimate partner violence is not the specificity of the poor and uneducated, like many people misbelieve. The wife of a well-known politician was sheltered here. Upper middle-class family. The husband was a well-respected community leader and a churchman. Some people knew what was happening behind closed doors. Kids had to witness how the father raped the mother. He even peed on the kids as a punishment for misbehaving. The man was so influential in his city that the Guardianship office refused to help when they realized that his name is involved. It was almost hopeless for the wife to escape from her prison, because most people would not believe her and those who believed her didn’t dare to help her.‘</a:t>
            </a:r>
            <a:endParaRPr lang="de-DE" sz="2200" dirty="0">
              <a:latin typeface="Arial" panose="020B0604020202020204" pitchFamily="34" charset="0"/>
              <a:cs typeface="Arial" panose="020B0604020202020204" pitchFamily="34" charset="0"/>
            </a:endParaRPr>
          </a:p>
        </p:txBody>
      </p:sp>
      <p:sp>
        <p:nvSpPr>
          <p:cNvPr id="8" name="Google Shape;116;p2">
            <a:extLst>
              <a:ext uri="{FF2B5EF4-FFF2-40B4-BE49-F238E27FC236}">
                <a16:creationId xmlns:a16="http://schemas.microsoft.com/office/drawing/2014/main" id="{EFB41419-3557-4F87-9D6E-525A8276184F}"/>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9" name="Textfeld 8">
            <a:extLst>
              <a:ext uri="{FF2B5EF4-FFF2-40B4-BE49-F238E27FC236}">
                <a16:creationId xmlns:a16="http://schemas.microsoft.com/office/drawing/2014/main" id="{4934823B-4C68-4274-8843-4A6C8B289B0C}"/>
              </a:ext>
            </a:extLst>
          </p:cNvPr>
          <p:cNvSpPr txBox="1"/>
          <p:nvPr/>
        </p:nvSpPr>
        <p:spPr>
          <a:xfrm>
            <a:off x="380354" y="4504206"/>
            <a:ext cx="11278246" cy="1785104"/>
          </a:xfrm>
          <a:prstGeom prst="rect">
            <a:avLst/>
          </a:prstGeom>
          <a:noFill/>
        </p:spPr>
        <p:txBody>
          <a:bodyPr wrap="square">
            <a:spAutoFit/>
          </a:bodyPr>
          <a:lstStyle/>
          <a:p>
            <a:r>
              <a:rPr lang="en-US" sz="2200" b="1" dirty="0">
                <a:effectLst/>
              </a:rPr>
              <a:t>Task for reflection</a:t>
            </a:r>
            <a:endParaRPr lang="en-US" sz="2200" dirty="0">
              <a:effectLst/>
            </a:endParaRPr>
          </a:p>
          <a:p>
            <a:r>
              <a:rPr lang="en-US" sz="2200" dirty="0">
                <a:effectLst/>
              </a:rPr>
              <a:t>After reading the quote, think about the ways in which you may have encountered the terms domestic violence and abuse so far. How do you define domestic violence and abuse? What does it mean to you and are you aware of any other terms used to describe the same phenomenon?</a:t>
            </a:r>
          </a:p>
        </p:txBody>
      </p:sp>
    </p:spTree>
    <p:extLst>
      <p:ext uri="{BB962C8B-B14F-4D97-AF65-F5344CB8AC3E}">
        <p14:creationId xmlns:p14="http://schemas.microsoft.com/office/powerpoint/2010/main" val="784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23850" y="136526"/>
            <a:ext cx="9144000"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WHO - </a:t>
            </a:r>
            <a:r>
              <a:rPr lang="en-GB" dirty="0"/>
              <a:t>Video: </a:t>
            </a:r>
            <a:r>
              <a:rPr lang="en-GB" sz="4400" dirty="0">
                <a:solidFill>
                  <a:schemeClr val="bg1"/>
                </a:solidFill>
              </a:rPr>
              <a:t>Violence against women: </a:t>
            </a:r>
            <a:endParaRPr dirty="0">
              <a:solidFill>
                <a:schemeClr val="bg1"/>
              </a:solidFill>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6</a:t>
            </a:fld>
            <a:endParaRPr/>
          </a:p>
        </p:txBody>
      </p:sp>
      <p:pic>
        <p:nvPicPr>
          <p:cNvPr id="11" name="Onlinemedien 2" title="WHO - Violence against women: Strengthening the health system response">
            <a:hlinkClick r:id="" action="ppaction://media"/>
            <a:extLst>
              <a:ext uri="{FF2B5EF4-FFF2-40B4-BE49-F238E27FC236}">
                <a16:creationId xmlns:a16="http://schemas.microsoft.com/office/drawing/2014/main" id="{D066A1B8-C0F7-4D31-B3BA-A56DE0FF0A4A}"/>
              </a:ext>
            </a:extLst>
          </p:cNvPr>
          <p:cNvPicPr>
            <a:picLocks noRot="1" noChangeAspect="1"/>
          </p:cNvPicPr>
          <p:nvPr>
            <a:videoFile r:link="rId1"/>
          </p:nvPr>
        </p:nvPicPr>
        <p:blipFill>
          <a:blip r:embed="rId4"/>
          <a:stretch>
            <a:fillRect/>
          </a:stretch>
        </p:blipFill>
        <p:spPr>
          <a:xfrm>
            <a:off x="2132445" y="1701800"/>
            <a:ext cx="7462653" cy="4216399"/>
          </a:xfrm>
          <a:prstGeom prst="rect">
            <a:avLst/>
          </a:prstGeom>
        </p:spPr>
      </p:pic>
    </p:spTree>
    <p:extLst>
      <p:ext uri="{BB962C8B-B14F-4D97-AF65-F5344CB8AC3E}">
        <p14:creationId xmlns:p14="http://schemas.microsoft.com/office/powerpoint/2010/main" val="32040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629775"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de-DE" dirty="0" err="1"/>
              <a:t>Physicians</a:t>
            </a:r>
            <a:r>
              <a:rPr lang="de-DE" dirty="0"/>
              <a:t> </a:t>
            </a:r>
            <a:r>
              <a:rPr lang="de-DE" dirty="0" err="1"/>
              <a:t>are</a:t>
            </a:r>
            <a:r>
              <a:rPr lang="de-DE" dirty="0"/>
              <a:t> </a:t>
            </a:r>
            <a:r>
              <a:rPr lang="de-DE" dirty="0" err="1"/>
              <a:t>important</a:t>
            </a:r>
            <a:r>
              <a:rPr lang="de-DE" dirty="0"/>
              <a:t> </a:t>
            </a:r>
            <a:r>
              <a:rPr lang="de-DE" dirty="0" err="1"/>
              <a:t>frontline</a:t>
            </a:r>
            <a:r>
              <a:rPr lang="de-DE" dirty="0"/>
              <a:t> </a:t>
            </a:r>
            <a:r>
              <a:rPr lang="de-DE" dirty="0" err="1"/>
              <a:t>responders</a:t>
            </a:r>
            <a:r>
              <a:rPr lang="de-DE" dirty="0"/>
              <a:t>!</a:t>
            </a: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7</a:t>
            </a:fld>
            <a:endParaRPr/>
          </a:p>
        </p:txBody>
      </p:sp>
      <p:sp>
        <p:nvSpPr>
          <p:cNvPr id="7" name="Textfeld 6">
            <a:extLst>
              <a:ext uri="{FF2B5EF4-FFF2-40B4-BE49-F238E27FC236}">
                <a16:creationId xmlns:a16="http://schemas.microsoft.com/office/drawing/2014/main" id="{126CE2B7-1BE1-4C5A-A5F2-9B67613BA861}"/>
              </a:ext>
            </a:extLst>
          </p:cNvPr>
          <p:cNvSpPr txBox="1"/>
          <p:nvPr/>
        </p:nvSpPr>
        <p:spPr>
          <a:xfrm>
            <a:off x="1419224" y="1993553"/>
            <a:ext cx="9153525" cy="2308324"/>
          </a:xfrm>
          <a:prstGeom prst="rect">
            <a:avLst/>
          </a:prstGeom>
          <a:noFill/>
        </p:spPr>
        <p:txBody>
          <a:bodyPr wrap="square">
            <a:spAutoFit/>
          </a:bodyPr>
          <a:lstStyle/>
          <a:p>
            <a:pPr marL="342900" indent="-342900">
              <a:buFont typeface="Wingdings" panose="05000000000000000000" pitchFamily="2" charset="2"/>
              <a:buChar char="§"/>
            </a:pPr>
            <a:r>
              <a:rPr lang="en-GB" sz="2400" dirty="0"/>
              <a:t>Over 1 in 5 women make their first disclosure of domestic violence to their general practitioner.</a:t>
            </a:r>
          </a:p>
          <a:p>
            <a:pPr marL="342900" indent="-342900">
              <a:buFont typeface="Wingdings" panose="05000000000000000000" pitchFamily="2" charset="2"/>
              <a:buChar char="§"/>
            </a:pPr>
            <a:endParaRPr lang="en-GB" sz="2400" dirty="0"/>
          </a:p>
          <a:p>
            <a:pPr marL="342900" indent="-342900">
              <a:buFont typeface="Wingdings" panose="05000000000000000000" pitchFamily="2" charset="2"/>
              <a:buChar char="§"/>
            </a:pPr>
            <a:r>
              <a:rPr lang="en-GB" sz="2400" dirty="0"/>
              <a:t>You may be the only person the victim will tell.</a:t>
            </a:r>
          </a:p>
          <a:p>
            <a:pPr marL="342900" indent="-342900">
              <a:buFont typeface="Wingdings" panose="05000000000000000000" pitchFamily="2" charset="2"/>
              <a:buChar char="§"/>
            </a:pPr>
            <a:endParaRPr lang="en-GB" sz="2400" dirty="0"/>
          </a:p>
          <a:p>
            <a:pPr marL="342900" indent="-342900">
              <a:buFont typeface="Wingdings" panose="05000000000000000000" pitchFamily="2" charset="2"/>
              <a:buChar char="§"/>
            </a:pPr>
            <a:r>
              <a:rPr lang="en-GB" sz="2400" dirty="0"/>
              <a:t>Your skills and sensitivity are essential.</a:t>
            </a:r>
          </a:p>
        </p:txBody>
      </p:sp>
      <p:pic>
        <p:nvPicPr>
          <p:cNvPr id="8" name="Grafik 7" descr="Ein Bild, das Entwurf, Zeichnung, Grafiken, Schwarz enthält.&#10;&#10;Automatisch generierte Beschreibung">
            <a:extLst>
              <a:ext uri="{FF2B5EF4-FFF2-40B4-BE49-F238E27FC236}">
                <a16:creationId xmlns:a16="http://schemas.microsoft.com/office/drawing/2014/main" id="{3BCB6C62-C3D5-40E3-9291-51D097E01E26}"/>
              </a:ext>
            </a:extLst>
          </p:cNvPr>
          <p:cNvPicPr/>
          <p:nvPr/>
        </p:nvPicPr>
        <p:blipFill>
          <a:blip r:embed="rId3"/>
          <a:stretch>
            <a:fillRect/>
          </a:stretch>
        </p:blipFill>
        <p:spPr>
          <a:xfrm>
            <a:off x="10448924" y="2347615"/>
            <a:ext cx="1330325" cy="1600200"/>
          </a:xfrm>
          <a:prstGeom prst="rect">
            <a:avLst/>
          </a:prstGeom>
          <a:solidFill>
            <a:srgbClr val="FFC000"/>
          </a:solidFill>
        </p:spPr>
      </p:pic>
    </p:spTree>
    <p:extLst>
      <p:ext uri="{BB962C8B-B14F-4D97-AF65-F5344CB8AC3E}">
        <p14:creationId xmlns:p14="http://schemas.microsoft.com/office/powerpoint/2010/main" val="169727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What</a:t>
            </a:r>
            <a:r>
              <a:rPr lang="de-DE" dirty="0"/>
              <a:t> </a:t>
            </a:r>
            <a:r>
              <a:rPr lang="de-DE" dirty="0" err="1"/>
              <a:t>includes</a:t>
            </a:r>
            <a:r>
              <a:rPr lang="de-DE" dirty="0"/>
              <a:t> </a:t>
            </a:r>
            <a:r>
              <a:rPr lang="de-DE" dirty="0" err="1"/>
              <a:t>domestic</a:t>
            </a:r>
            <a:r>
              <a:rPr lang="de-DE" dirty="0"/>
              <a:t> </a:t>
            </a:r>
            <a:r>
              <a:rPr lang="de-DE" dirty="0" err="1"/>
              <a:t>violence</a:t>
            </a:r>
            <a:r>
              <a:rPr lang="de-DE" dirty="0"/>
              <a:t>?</a:t>
            </a:r>
          </a:p>
        </p:txBody>
      </p:sp>
      <p:sp>
        <p:nvSpPr>
          <p:cNvPr id="123" name="Google Shape;123;p3"/>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r>
              <a:rPr lang="en-GB" sz="2800" b="1" dirty="0"/>
              <a:t>abuse of power </a:t>
            </a:r>
            <a:r>
              <a:rPr lang="en-GB" sz="2800" dirty="0"/>
              <a:t>within a domestic relationship</a:t>
            </a:r>
          </a:p>
          <a:p>
            <a:r>
              <a:rPr lang="en-GB" sz="2800" dirty="0"/>
              <a:t>one person </a:t>
            </a:r>
            <a:r>
              <a:rPr lang="en-GB" sz="2800" b="1" dirty="0"/>
              <a:t>dominating or controlling</a:t>
            </a:r>
            <a:r>
              <a:rPr lang="en-GB" sz="2800" dirty="0"/>
              <a:t> another, causing intimidation or fear, or both</a:t>
            </a:r>
          </a:p>
          <a:p>
            <a:r>
              <a:rPr lang="en-GB" sz="2800" dirty="0"/>
              <a:t>often experienced as a </a:t>
            </a:r>
            <a:r>
              <a:rPr lang="en-GB" sz="2800" b="1" dirty="0"/>
              <a:t>pattern of abuse </a:t>
            </a:r>
            <a:r>
              <a:rPr lang="en-GB" sz="2800" dirty="0"/>
              <a:t>that escalates over time</a:t>
            </a:r>
          </a:p>
          <a:p>
            <a:pPr marL="228600" lvl="0" indent="-50800" algn="l" rtl="0">
              <a:lnSpc>
                <a:spcPct val="90000"/>
              </a:lnSpc>
              <a:spcBef>
                <a:spcPts val="0"/>
              </a:spcBef>
              <a:spcAft>
                <a:spcPts val="0"/>
              </a:spcAft>
              <a:buSzPts val="2800"/>
              <a:buNone/>
            </a:pP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8</a:t>
            </a:fld>
            <a:endParaRPr/>
          </a:p>
        </p:txBody>
      </p:sp>
      <p:pic>
        <p:nvPicPr>
          <p:cNvPr id="6" name="Inhaltsplatzhalter 7">
            <a:extLst>
              <a:ext uri="{FF2B5EF4-FFF2-40B4-BE49-F238E27FC236}">
                <a16:creationId xmlns:a16="http://schemas.microsoft.com/office/drawing/2014/main" id="{9AC416AB-0FC9-4F98-9C8A-2BE2484F115E}"/>
              </a:ext>
            </a:extLst>
          </p:cNvPr>
          <p:cNvPicPr>
            <a:picLocks noChangeAspect="1"/>
          </p:cNvPicPr>
          <p:nvPr/>
        </p:nvPicPr>
        <p:blipFill>
          <a:blip r:embed="rId3"/>
          <a:stretch>
            <a:fillRect/>
          </a:stretch>
        </p:blipFill>
        <p:spPr>
          <a:xfrm>
            <a:off x="3250194" y="1294537"/>
            <a:ext cx="4846056" cy="4837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3">
                                            <p:txEl>
                                              <p:pRg st="0" end="0"/>
                                            </p:txEl>
                                          </p:spTgt>
                                        </p:tgtEl>
                                      </p:cBhvr>
                                    </p:animEffect>
                                    <p:anim calcmode="lin" valueType="num">
                                      <p:cBhvr>
                                        <p:cTn id="7" dur="1000"/>
                                        <p:tgtEl>
                                          <p:spTgt spid="12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2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23">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23">
                                            <p:txEl>
                                              <p:pRg st="1" end="1"/>
                                            </p:txEl>
                                          </p:spTgt>
                                        </p:tgtEl>
                                      </p:cBhvr>
                                    </p:animEffect>
                                    <p:anim calcmode="lin" valueType="num">
                                      <p:cBhvr>
                                        <p:cTn id="12" dur="1000"/>
                                        <p:tgtEl>
                                          <p:spTgt spid="12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12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23">
                                            <p:txEl>
                                              <p:pRg st="1" end="1"/>
                                            </p:txEl>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23">
                                            <p:txEl>
                                              <p:pRg st="2" end="2"/>
                                            </p:txEl>
                                          </p:spTgt>
                                        </p:tgtEl>
                                      </p:cBhvr>
                                    </p:animEffect>
                                    <p:anim calcmode="lin" valueType="num">
                                      <p:cBhvr>
                                        <p:cTn id="17" dur="1000"/>
                                        <p:tgtEl>
                                          <p:spTgt spid="123">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123">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12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466725" y="136526"/>
            <a:ext cx="9629775"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a:t>Common </a:t>
            </a:r>
            <a:r>
              <a:rPr lang="de-DE" dirty="0" err="1"/>
              <a:t>forms</a:t>
            </a:r>
            <a:r>
              <a:rPr lang="de-DE" dirty="0"/>
              <a:t> </a:t>
            </a:r>
            <a:r>
              <a:rPr lang="de-DE" dirty="0" err="1"/>
              <a:t>of</a:t>
            </a:r>
            <a:r>
              <a:rPr lang="de-DE" dirty="0"/>
              <a:t> </a:t>
            </a:r>
            <a:r>
              <a:rPr lang="de-DE" dirty="0" err="1"/>
              <a:t>Domestic</a:t>
            </a:r>
            <a:r>
              <a:rPr lang="de-DE" dirty="0"/>
              <a:t> </a:t>
            </a:r>
            <a:r>
              <a:rPr lang="de-DE" dirty="0" err="1"/>
              <a:t>violence</a:t>
            </a: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9</a:t>
            </a:fld>
            <a:endParaRPr/>
          </a:p>
        </p:txBody>
      </p:sp>
      <p:pic>
        <p:nvPicPr>
          <p:cNvPr id="3" name="Grafik 2">
            <a:extLst>
              <a:ext uri="{FF2B5EF4-FFF2-40B4-BE49-F238E27FC236}">
                <a16:creationId xmlns:a16="http://schemas.microsoft.com/office/drawing/2014/main" id="{9E216FD2-1C65-4F81-A6AF-03F4BBCCAFD8}"/>
              </a:ext>
            </a:extLst>
          </p:cNvPr>
          <p:cNvPicPr>
            <a:picLocks noChangeAspect="1"/>
          </p:cNvPicPr>
          <p:nvPr/>
        </p:nvPicPr>
        <p:blipFill>
          <a:blip r:embed="rId3"/>
          <a:stretch>
            <a:fillRect/>
          </a:stretch>
        </p:blipFill>
        <p:spPr>
          <a:xfrm>
            <a:off x="1544782" y="1358899"/>
            <a:ext cx="5362575" cy="5362575"/>
          </a:xfrm>
          <a:prstGeom prst="rect">
            <a:avLst/>
          </a:prstGeom>
        </p:spPr>
      </p:pic>
      <p:sp>
        <p:nvSpPr>
          <p:cNvPr id="4" name="Textfeld 3">
            <a:extLst>
              <a:ext uri="{FF2B5EF4-FFF2-40B4-BE49-F238E27FC236}">
                <a16:creationId xmlns:a16="http://schemas.microsoft.com/office/drawing/2014/main" id="{A4303B5A-E5E6-43C4-A112-D292076EDEBE}"/>
              </a:ext>
            </a:extLst>
          </p:cNvPr>
          <p:cNvSpPr txBox="1"/>
          <p:nvPr/>
        </p:nvSpPr>
        <p:spPr>
          <a:xfrm>
            <a:off x="7756727" y="4718109"/>
            <a:ext cx="3786524" cy="707886"/>
          </a:xfrm>
          <a:prstGeom prst="rect">
            <a:avLst/>
          </a:prstGeom>
          <a:solidFill>
            <a:schemeClr val="accent4">
              <a:lumMod val="40000"/>
              <a:lumOff val="60000"/>
            </a:schemeClr>
          </a:solidFill>
        </p:spPr>
        <p:txBody>
          <a:bodyPr wrap="square" rtlCol="0">
            <a:spAutoFit/>
          </a:bodyPr>
          <a:lstStyle/>
          <a:p>
            <a:r>
              <a:rPr lang="de-DE" sz="2000" dirty="0" err="1">
                <a:latin typeface="Arial" panose="020B0604020202020204" pitchFamily="34" charset="0"/>
                <a:cs typeface="Arial" panose="020B0604020202020204" pitchFamily="34" charset="0"/>
              </a:rPr>
              <a:t>Which</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forms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domestic</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violence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unknown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you</a:t>
            </a:r>
            <a:r>
              <a:rPr lang="de-DE" sz="2000" dirty="0">
                <a:latin typeface="Arial" panose="020B0604020202020204" pitchFamily="34" charset="0"/>
                <a:cs typeface="Arial" panose="020B0604020202020204" pitchFamily="34" charset="0"/>
              </a:rPr>
              <a:t>?</a:t>
            </a:r>
          </a:p>
        </p:txBody>
      </p:sp>
      <p:pic>
        <p:nvPicPr>
          <p:cNvPr id="10" name="Grafik 9">
            <a:extLst>
              <a:ext uri="{FF2B5EF4-FFF2-40B4-BE49-F238E27FC236}">
                <a16:creationId xmlns:a16="http://schemas.microsoft.com/office/drawing/2014/main" id="{C96701FE-F700-423B-9361-B16AF418F7DF}"/>
              </a:ext>
            </a:extLst>
          </p:cNvPr>
          <p:cNvPicPr>
            <a:picLocks noChangeAspect="1"/>
          </p:cNvPicPr>
          <p:nvPr/>
        </p:nvPicPr>
        <p:blipFill>
          <a:blip r:embed="rId4">
            <a:duotone>
              <a:schemeClr val="accent1">
                <a:shade val="45000"/>
                <a:satMod val="135000"/>
              </a:schemeClr>
              <a:prstClr val="white"/>
            </a:duotone>
          </a:blip>
          <a:stretch>
            <a:fillRect/>
          </a:stretch>
        </p:blipFill>
        <p:spPr>
          <a:xfrm>
            <a:off x="8467585" y="2000949"/>
            <a:ext cx="1628915" cy="1628915"/>
          </a:xfrm>
          <a:prstGeom prst="rect">
            <a:avLst/>
          </a:prstGeom>
        </p:spPr>
      </p:pic>
      <p:sp>
        <p:nvSpPr>
          <p:cNvPr id="11" name="Textfeld 10">
            <a:extLst>
              <a:ext uri="{FF2B5EF4-FFF2-40B4-BE49-F238E27FC236}">
                <a16:creationId xmlns:a16="http://schemas.microsoft.com/office/drawing/2014/main" id="{FE124324-3AB4-4089-82B3-411EBE4813D4}"/>
              </a:ext>
            </a:extLst>
          </p:cNvPr>
          <p:cNvSpPr txBox="1"/>
          <p:nvPr/>
        </p:nvSpPr>
        <p:spPr>
          <a:xfrm>
            <a:off x="8646736" y="3739774"/>
            <a:ext cx="2187783" cy="207429"/>
          </a:xfrm>
          <a:prstGeom prst="rect">
            <a:avLst/>
          </a:prstGeom>
          <a:noFill/>
        </p:spPr>
        <p:txBody>
          <a:bodyPr wrap="square" rtlCol="0">
            <a:spAutoFit/>
          </a:bodyPr>
          <a:lstStyle/>
          <a:p>
            <a:r>
              <a:rPr lang="de-DE" sz="748" dirty="0">
                <a:hlinkClick r:id="rId5"/>
              </a:rPr>
              <a:t>Image</a:t>
            </a:r>
            <a:r>
              <a:rPr lang="de-DE" sz="748" dirty="0"/>
              <a:t> </a:t>
            </a:r>
            <a:r>
              <a:rPr lang="de-DE" sz="748" dirty="0" err="1"/>
              <a:t>by</a:t>
            </a:r>
            <a:r>
              <a:rPr lang="de-DE" sz="748" dirty="0"/>
              <a:t> </a:t>
            </a:r>
            <a:r>
              <a:rPr lang="de-DE" sz="748" dirty="0">
                <a:hlinkClick r:id="rId6"/>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5780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IMPROVE">
      <a:dk1>
        <a:srgbClr val="000000"/>
      </a:dk1>
      <a:lt1>
        <a:srgbClr val="FFFFFF"/>
      </a:lt1>
      <a:dk2>
        <a:srgbClr val="44546A"/>
      </a:dk2>
      <a:lt2>
        <a:srgbClr val="E7E6E6"/>
      </a:lt2>
      <a:accent1>
        <a:srgbClr val="385086"/>
      </a:accent1>
      <a:accent2>
        <a:srgbClr val="A359A0"/>
      </a:accent2>
      <a:accent3>
        <a:srgbClr val="69A33B"/>
      </a:accent3>
      <a:accent4>
        <a:srgbClr val="6F89C3"/>
      </a:accent4>
      <a:accent5>
        <a:srgbClr val="D06A85"/>
      </a:accent5>
      <a:accent6>
        <a:srgbClr val="FF9933"/>
      </a:accent6>
      <a:hlink>
        <a:srgbClr val="69A33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3720</Words>
  <Application>Microsoft Office PowerPoint</Application>
  <PresentationFormat>Breitbild</PresentationFormat>
  <Paragraphs>397</Paragraphs>
  <Slides>46</Slides>
  <Notes>30</Notes>
  <HiddenSlides>0</HiddenSlides>
  <MMClips>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46</vt:i4>
      </vt:variant>
    </vt:vector>
  </HeadingPairs>
  <TitlesOfParts>
    <vt:vector size="50" baseType="lpstr">
      <vt:lpstr>Arial</vt:lpstr>
      <vt:lpstr>Calibri</vt:lpstr>
      <vt:lpstr>Wingdings</vt:lpstr>
      <vt:lpstr>Office Theme</vt:lpstr>
      <vt:lpstr>Domestic violence in the Health Sector  90 min workshop </vt:lpstr>
      <vt:lpstr>Outline of the Presentation</vt:lpstr>
      <vt:lpstr>Introduction</vt:lpstr>
      <vt:lpstr>What do this quote ring in you? What do they say about domestic violence?</vt:lpstr>
      <vt:lpstr>What do this quote ring in you? What do they say about domestic violence?</vt:lpstr>
      <vt:lpstr>WHO - Video: Violence against women: </vt:lpstr>
      <vt:lpstr>Physicians are important frontline responders!</vt:lpstr>
      <vt:lpstr>What includes domestic violence?</vt:lpstr>
      <vt:lpstr>Common forms of Domestic violence</vt:lpstr>
      <vt:lpstr>Physical violence</vt:lpstr>
      <vt:lpstr>Sexual violence</vt:lpstr>
      <vt:lpstr>Psychological violence</vt:lpstr>
      <vt:lpstr>Indicators</vt:lpstr>
      <vt:lpstr>Of note!</vt:lpstr>
      <vt:lpstr>Physical Indicators - Adults</vt:lpstr>
      <vt:lpstr>Psychological Indicators - Adults</vt:lpstr>
      <vt:lpstr>Other indicators</vt:lpstr>
      <vt:lpstr>PowerPoint-Präsentation</vt:lpstr>
      <vt:lpstr>PowerPoint-Präsentation</vt:lpstr>
      <vt:lpstr>Case study</vt:lpstr>
      <vt:lpstr>Reflection</vt:lpstr>
      <vt:lpstr>Physical Indicators - Children</vt:lpstr>
      <vt:lpstr>Psychological Indicators - Children</vt:lpstr>
      <vt:lpstr>Case study: Gabby, Nick &amp; Jane</vt:lpstr>
      <vt:lpstr>Case study: Gabby, Nick &amp; Jane</vt:lpstr>
      <vt:lpstr>Case study: Gabby, Nick &amp; Jane</vt:lpstr>
      <vt:lpstr>Case study: Gabby, Nick &amp; Jane</vt:lpstr>
      <vt:lpstr>Injury patterns-children</vt:lpstr>
      <vt:lpstr>Communication</vt:lpstr>
      <vt:lpstr>PowerPoint-Präsentation</vt:lpstr>
      <vt:lpstr>First step: take over victim´s perspective</vt:lpstr>
      <vt:lpstr>Communication (attitude) aspects</vt:lpstr>
      <vt:lpstr>Possible questions</vt:lpstr>
      <vt:lpstr>Possible indirect questions</vt:lpstr>
      <vt:lpstr>Possible direct questions</vt:lpstr>
      <vt:lpstr>How to talk to your patient about domestic violence – Specific questions</vt:lpstr>
      <vt:lpstr>Possible questions</vt:lpstr>
      <vt:lpstr>Response after disclosure</vt:lpstr>
      <vt:lpstr>Principles: Responding to a disclosure</vt:lpstr>
      <vt:lpstr>Initial risk assessment</vt:lpstr>
      <vt:lpstr>Aspects of best-practice risk assessment</vt:lpstr>
      <vt:lpstr>Mandatory reporting – country-specific!</vt:lpstr>
      <vt:lpstr>Stages of effective response</vt:lpstr>
      <vt:lpstr>Documentation</vt:lpstr>
      <vt:lpstr>Med.DocCard</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Cathrin Cailliau</dc:creator>
  <cp:lastModifiedBy>pfleide</cp:lastModifiedBy>
  <cp:revision>19</cp:revision>
  <dcterms:created xsi:type="dcterms:W3CDTF">2022-12-19T13:56:21Z</dcterms:created>
  <dcterms:modified xsi:type="dcterms:W3CDTF">2025-08-15T06:27:47Z</dcterms:modified>
</cp:coreProperties>
</file>