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9" r:id="rId3"/>
    <p:sldId id="257" r:id="rId4"/>
    <p:sldId id="265" r:id="rId5"/>
    <p:sldId id="266" r:id="rId6"/>
    <p:sldId id="267" r:id="rId7"/>
    <p:sldId id="258" r:id="rId8"/>
    <p:sldId id="269" r:id="rId9"/>
    <p:sldId id="268" r:id="rId10"/>
    <p:sldId id="260" r:id="rId11"/>
    <p:sldId id="3369" r:id="rId12"/>
    <p:sldId id="3370" r:id="rId13"/>
    <p:sldId id="3354" r:id="rId14"/>
    <p:sldId id="3371" r:id="rId15"/>
    <p:sldId id="3372" r:id="rId16"/>
    <p:sldId id="3377" r:id="rId17"/>
    <p:sldId id="261" r:id="rId18"/>
    <p:sldId id="262" r:id="rId19"/>
    <p:sldId id="3379" r:id="rId20"/>
    <p:sldId id="3380" r:id="rId21"/>
    <p:sldId id="347" r:id="rId22"/>
    <p:sldId id="348" r:id="rId23"/>
    <p:sldId id="3387" r:id="rId24"/>
    <p:sldId id="3388" r:id="rId25"/>
    <p:sldId id="3389" r:id="rId26"/>
    <p:sldId id="3391" r:id="rId27"/>
    <p:sldId id="282" r:id="rId28"/>
    <p:sldId id="3390" r:id="rId29"/>
    <p:sldId id="271" r:id="rId30"/>
    <p:sldId id="3376" r:id="rId31"/>
    <p:sldId id="270" r:id="rId32"/>
    <p:sldId id="3392" r:id="rId33"/>
    <p:sldId id="293" r:id="rId34"/>
    <p:sldId id="264"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uHM8nbI9PwXku2NIPmsYZKWs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E8AC2-4E67-444E-817D-4123E7324CC0}"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03A2A846-E445-46B6-B6FC-19A236957127}">
      <dgm:prSet phldrT="[Text]" custT="1"/>
      <dgm:spPr/>
      <dgm:t>
        <a:bodyPr/>
        <a:lstStyle/>
        <a:p>
          <a:r>
            <a:rPr lang="en-GB" sz="3200" b="1" noProof="0" dirty="0"/>
            <a:t>Adults</a:t>
          </a:r>
        </a:p>
      </dgm:t>
    </dgm:pt>
    <dgm:pt modelId="{CCCB8E0D-954A-4634-A815-559DFA5376C8}" type="parTrans" cxnId="{75F8A146-5F5B-436B-93C2-3305676DAF06}">
      <dgm:prSet/>
      <dgm:spPr/>
      <dgm:t>
        <a:bodyPr/>
        <a:lstStyle/>
        <a:p>
          <a:endParaRPr lang="en-GB"/>
        </a:p>
      </dgm:t>
    </dgm:pt>
    <dgm:pt modelId="{88CAF1BB-F491-4EFC-ABB8-726C6B0EC9E0}" type="sibTrans" cxnId="{75F8A146-5F5B-436B-93C2-3305676DAF06}">
      <dgm:prSet/>
      <dgm:spPr/>
      <dgm:t>
        <a:bodyPr/>
        <a:lstStyle/>
        <a:p>
          <a:endParaRPr lang="en-GB"/>
        </a:p>
      </dgm:t>
    </dgm:pt>
    <dgm:pt modelId="{96936289-1CFC-44AF-A6EE-FE7D024A064F}">
      <dgm:prSet phldrT="[Text]"/>
      <dgm:spPr/>
      <dgm:t>
        <a:bodyPr/>
        <a:lstStyle/>
        <a:p>
          <a:pPr>
            <a:buFont typeface="Arial" panose="020B0604020202020204" pitchFamily="34" charset="0"/>
            <a:buChar char="•"/>
          </a:pPr>
          <a:r>
            <a:rPr lang="en-GB" noProof="0" dirty="0">
              <a:effectLst/>
            </a:rPr>
            <a:t>unexplained bruising and other injuries</a:t>
          </a:r>
          <a:endParaRPr lang="en-GB" noProof="0" dirty="0"/>
        </a:p>
      </dgm:t>
    </dgm:pt>
    <dgm:pt modelId="{CA4B6A6D-D1CE-4E97-87C2-8E3CB94A2AF0}" type="parTrans" cxnId="{DE55A227-448D-41CA-8B9A-30044C5902EC}">
      <dgm:prSet/>
      <dgm:spPr/>
      <dgm:t>
        <a:bodyPr/>
        <a:lstStyle/>
        <a:p>
          <a:endParaRPr lang="en-GB"/>
        </a:p>
      </dgm:t>
    </dgm:pt>
    <dgm:pt modelId="{2C294D61-FE3B-428C-901B-EBD10B4AD81A}" type="sibTrans" cxnId="{DE55A227-448D-41CA-8B9A-30044C5902EC}">
      <dgm:prSet/>
      <dgm:spPr/>
      <dgm:t>
        <a:bodyPr/>
        <a:lstStyle/>
        <a:p>
          <a:endParaRPr lang="en-GB"/>
        </a:p>
      </dgm:t>
    </dgm:pt>
    <dgm:pt modelId="{AA158E03-0AAF-4F6A-90BA-77859E635A5C}">
      <dgm:prSet phldrT="[Text]"/>
      <dgm:spPr/>
      <dgm:t>
        <a:bodyPr/>
        <a:lstStyle/>
        <a:p>
          <a:pPr>
            <a:buFont typeface="Arial" panose="020B0604020202020204" pitchFamily="34" charset="0"/>
            <a:buChar char="•"/>
          </a:pPr>
          <a:r>
            <a:rPr lang="en-GB" noProof="0">
              <a:effectLst/>
            </a:rPr>
            <a:t>miscarriages and other pregnancy complications</a:t>
          </a:r>
          <a:endParaRPr lang="en-GB" noProof="0" dirty="0"/>
        </a:p>
      </dgm:t>
    </dgm:pt>
    <dgm:pt modelId="{A0093706-9A3C-41C9-993F-8B451E9BC1A3}" type="parTrans" cxnId="{B60FA49F-72DD-49C7-B02A-D9C196C99CF7}">
      <dgm:prSet/>
      <dgm:spPr/>
      <dgm:t>
        <a:bodyPr/>
        <a:lstStyle/>
        <a:p>
          <a:endParaRPr lang="en-GB"/>
        </a:p>
      </dgm:t>
    </dgm:pt>
    <dgm:pt modelId="{700C279A-2DF3-4D09-9253-BFEE67C0A62C}" type="sibTrans" cxnId="{B60FA49F-72DD-49C7-B02A-D9C196C99CF7}">
      <dgm:prSet/>
      <dgm:spPr/>
      <dgm:t>
        <a:bodyPr/>
        <a:lstStyle/>
        <a:p>
          <a:endParaRPr lang="en-GB"/>
        </a:p>
      </dgm:t>
    </dgm:pt>
    <dgm:pt modelId="{B1C037AC-3003-4B5C-894E-A8467583496F}">
      <dgm:prSet phldrT="[Text]"/>
      <dgm:spPr>
        <a:solidFill>
          <a:schemeClr val="accent3">
            <a:lumMod val="60000"/>
            <a:lumOff val="40000"/>
          </a:schemeClr>
        </a:solidFill>
      </dgm:spPr>
      <dgm:t>
        <a:bodyPr/>
        <a:lstStyle/>
        <a:p>
          <a:pPr>
            <a:buFont typeface="Arial" panose="020B0604020202020204" pitchFamily="34" charset="0"/>
            <a:buChar char="•"/>
          </a:pPr>
          <a:r>
            <a:rPr lang="en-GB" noProof="0">
              <a:effectLst/>
            </a:rPr>
            <a:t>chronic conditions including headaches, pain and aches in muscles, joints and back</a:t>
          </a:r>
          <a:endParaRPr lang="en-GB" noProof="0" dirty="0"/>
        </a:p>
      </dgm:t>
    </dgm:pt>
    <dgm:pt modelId="{DC272DC6-439A-47FA-B092-24CDD8E3AFFB}" type="parTrans" cxnId="{6DB245A9-D733-4AA2-B7F2-BB79FC4C6823}">
      <dgm:prSet/>
      <dgm:spPr/>
      <dgm:t>
        <a:bodyPr/>
        <a:lstStyle/>
        <a:p>
          <a:endParaRPr lang="en-GB"/>
        </a:p>
      </dgm:t>
    </dgm:pt>
    <dgm:pt modelId="{2E6E36FC-0146-4A56-8B67-B02A865B8ABD}" type="sibTrans" cxnId="{6DB245A9-D733-4AA2-B7F2-BB79FC4C6823}">
      <dgm:prSet/>
      <dgm:spPr/>
      <dgm:t>
        <a:bodyPr/>
        <a:lstStyle/>
        <a:p>
          <a:endParaRPr lang="en-GB"/>
        </a:p>
      </dgm:t>
    </dgm:pt>
    <dgm:pt modelId="{701D9F16-43B4-454D-83D2-91FEACC2ACA7}">
      <dgm:prSet phldrT="[Text]"/>
      <dgm:spPr/>
      <dgm:t>
        <a:bodyPr/>
        <a:lstStyle/>
        <a:p>
          <a:pPr>
            <a:buFont typeface="Arial" panose="020B0604020202020204" pitchFamily="34" charset="0"/>
            <a:buChar char="•"/>
          </a:pPr>
          <a:r>
            <a:rPr lang="en-GB" noProof="0">
              <a:effectLst/>
            </a:rPr>
            <a:t>sexually transmitted infection and other gynaecological problems</a:t>
          </a:r>
          <a:endParaRPr lang="en-GB" noProof="0" dirty="0"/>
        </a:p>
      </dgm:t>
    </dgm:pt>
    <dgm:pt modelId="{37E3DF65-4403-48F3-BBB5-AF4ABF0BB91C}" type="parTrans" cxnId="{8EDBF415-11F0-4E0C-B44A-329726DBD56F}">
      <dgm:prSet/>
      <dgm:spPr/>
      <dgm:t>
        <a:bodyPr/>
        <a:lstStyle/>
        <a:p>
          <a:endParaRPr lang="en-GB"/>
        </a:p>
      </dgm:t>
    </dgm:pt>
    <dgm:pt modelId="{2E8A1083-4146-4B5C-BF0B-21B01C72DB5D}" type="sibTrans" cxnId="{8EDBF415-11F0-4E0C-B44A-329726DBD56F}">
      <dgm:prSet/>
      <dgm:spPr/>
      <dgm:t>
        <a:bodyPr/>
        <a:lstStyle/>
        <a:p>
          <a:endParaRPr lang="en-GB"/>
        </a:p>
      </dgm:t>
    </dgm:pt>
    <dgm:pt modelId="{D43E631A-FEE7-447B-9F4C-E78EE956744C}" type="pres">
      <dgm:prSet presAssocID="{B52E8AC2-4E67-444E-817D-4123E7324CC0}" presName="diagram" presStyleCnt="0">
        <dgm:presLayoutVars>
          <dgm:chMax val="1"/>
          <dgm:dir/>
          <dgm:animLvl val="ctr"/>
          <dgm:resizeHandles val="exact"/>
        </dgm:presLayoutVars>
      </dgm:prSet>
      <dgm:spPr/>
    </dgm:pt>
    <dgm:pt modelId="{89596593-9FAB-42D1-9A58-50ADDCEE9BC7}" type="pres">
      <dgm:prSet presAssocID="{B52E8AC2-4E67-444E-817D-4123E7324CC0}" presName="matrix" presStyleCnt="0"/>
      <dgm:spPr/>
    </dgm:pt>
    <dgm:pt modelId="{EA9F0266-895B-4F38-AAD2-B3EDB1E7E025}" type="pres">
      <dgm:prSet presAssocID="{B52E8AC2-4E67-444E-817D-4123E7324CC0}" presName="tile1" presStyleLbl="node1" presStyleIdx="0" presStyleCnt="4"/>
      <dgm:spPr/>
    </dgm:pt>
    <dgm:pt modelId="{F1FD105B-CA26-4708-B60C-CF8245321BA0}" type="pres">
      <dgm:prSet presAssocID="{B52E8AC2-4E67-444E-817D-4123E7324CC0}" presName="tile1text" presStyleLbl="node1" presStyleIdx="0" presStyleCnt="4">
        <dgm:presLayoutVars>
          <dgm:chMax val="0"/>
          <dgm:chPref val="0"/>
          <dgm:bulletEnabled val="1"/>
        </dgm:presLayoutVars>
      </dgm:prSet>
      <dgm:spPr/>
    </dgm:pt>
    <dgm:pt modelId="{769AF39E-0C1D-4657-B373-A57F930FEBA5}" type="pres">
      <dgm:prSet presAssocID="{B52E8AC2-4E67-444E-817D-4123E7324CC0}" presName="tile2" presStyleLbl="node1" presStyleIdx="1" presStyleCnt="4"/>
      <dgm:spPr/>
    </dgm:pt>
    <dgm:pt modelId="{3F6CE687-15E0-4D0D-9A71-B9564EAA3649}" type="pres">
      <dgm:prSet presAssocID="{B52E8AC2-4E67-444E-817D-4123E7324CC0}" presName="tile2text" presStyleLbl="node1" presStyleIdx="1" presStyleCnt="4">
        <dgm:presLayoutVars>
          <dgm:chMax val="0"/>
          <dgm:chPref val="0"/>
          <dgm:bulletEnabled val="1"/>
        </dgm:presLayoutVars>
      </dgm:prSet>
      <dgm:spPr/>
    </dgm:pt>
    <dgm:pt modelId="{4750AD06-EA98-457D-892C-F15C65F742D1}" type="pres">
      <dgm:prSet presAssocID="{B52E8AC2-4E67-444E-817D-4123E7324CC0}" presName="tile3" presStyleLbl="node1" presStyleIdx="2" presStyleCnt="4"/>
      <dgm:spPr/>
    </dgm:pt>
    <dgm:pt modelId="{2E7E3580-D9A6-4138-AC24-71E926A5FCFA}" type="pres">
      <dgm:prSet presAssocID="{B52E8AC2-4E67-444E-817D-4123E7324CC0}" presName="tile3text" presStyleLbl="node1" presStyleIdx="2" presStyleCnt="4">
        <dgm:presLayoutVars>
          <dgm:chMax val="0"/>
          <dgm:chPref val="0"/>
          <dgm:bulletEnabled val="1"/>
        </dgm:presLayoutVars>
      </dgm:prSet>
      <dgm:spPr/>
    </dgm:pt>
    <dgm:pt modelId="{55DC8402-01A5-4DC0-81FD-57BA06579CB9}" type="pres">
      <dgm:prSet presAssocID="{B52E8AC2-4E67-444E-817D-4123E7324CC0}" presName="tile4" presStyleLbl="node1" presStyleIdx="3" presStyleCnt="4"/>
      <dgm:spPr/>
    </dgm:pt>
    <dgm:pt modelId="{7354BA78-A4E6-4141-9C4D-49FFB4953B35}" type="pres">
      <dgm:prSet presAssocID="{B52E8AC2-4E67-444E-817D-4123E7324CC0}" presName="tile4text" presStyleLbl="node1" presStyleIdx="3" presStyleCnt="4">
        <dgm:presLayoutVars>
          <dgm:chMax val="0"/>
          <dgm:chPref val="0"/>
          <dgm:bulletEnabled val="1"/>
        </dgm:presLayoutVars>
      </dgm:prSet>
      <dgm:spPr/>
    </dgm:pt>
    <dgm:pt modelId="{36A23ECF-9C87-4CD1-8BE6-D94BADE616BA}" type="pres">
      <dgm:prSet presAssocID="{B52E8AC2-4E67-444E-817D-4123E7324CC0}" presName="centerTile" presStyleLbl="fgShp" presStyleIdx="0" presStyleCnt="1">
        <dgm:presLayoutVars>
          <dgm:chMax val="0"/>
          <dgm:chPref val="0"/>
        </dgm:presLayoutVars>
      </dgm:prSet>
      <dgm:spPr/>
    </dgm:pt>
  </dgm:ptLst>
  <dgm:cxnLst>
    <dgm:cxn modelId="{86392106-39C4-4F92-AA33-B1E8FEBCB53F}" type="presOf" srcId="{AA158E03-0AAF-4F6A-90BA-77859E635A5C}" destId="{769AF39E-0C1D-4657-B373-A57F930FEBA5}" srcOrd="0" destOrd="0" presId="urn:microsoft.com/office/officeart/2005/8/layout/matrix1"/>
    <dgm:cxn modelId="{CDBA8E11-0BB4-4C81-94BE-7C5BAA25943D}" type="presOf" srcId="{701D9F16-43B4-454D-83D2-91FEACC2ACA7}" destId="{55DC8402-01A5-4DC0-81FD-57BA06579CB9}" srcOrd="0" destOrd="0" presId="urn:microsoft.com/office/officeart/2005/8/layout/matrix1"/>
    <dgm:cxn modelId="{8EDBF415-11F0-4E0C-B44A-329726DBD56F}" srcId="{03A2A846-E445-46B6-B6FC-19A236957127}" destId="{701D9F16-43B4-454D-83D2-91FEACC2ACA7}" srcOrd="3" destOrd="0" parTransId="{37E3DF65-4403-48F3-BBB5-AF4ABF0BB91C}" sibTransId="{2E8A1083-4146-4B5C-BF0B-21B01C72DB5D}"/>
    <dgm:cxn modelId="{DE55A227-448D-41CA-8B9A-30044C5902EC}" srcId="{03A2A846-E445-46B6-B6FC-19A236957127}" destId="{96936289-1CFC-44AF-A6EE-FE7D024A064F}" srcOrd="0" destOrd="0" parTransId="{CA4B6A6D-D1CE-4E97-87C2-8E3CB94A2AF0}" sibTransId="{2C294D61-FE3B-428C-901B-EBD10B4AD81A}"/>
    <dgm:cxn modelId="{78DBE12C-E710-4644-87DC-EF92D8EEFD8C}" type="presOf" srcId="{03A2A846-E445-46B6-B6FC-19A236957127}" destId="{36A23ECF-9C87-4CD1-8BE6-D94BADE616BA}" srcOrd="0" destOrd="0" presId="urn:microsoft.com/office/officeart/2005/8/layout/matrix1"/>
    <dgm:cxn modelId="{C07C1932-F325-4098-AD31-6E42FBEFA12E}" type="presOf" srcId="{AA158E03-0AAF-4F6A-90BA-77859E635A5C}" destId="{3F6CE687-15E0-4D0D-9A71-B9564EAA3649}" srcOrd="1" destOrd="0" presId="urn:microsoft.com/office/officeart/2005/8/layout/matrix1"/>
    <dgm:cxn modelId="{E431725B-996B-473C-B354-4D9EF634CBCF}" type="presOf" srcId="{B1C037AC-3003-4B5C-894E-A8467583496F}" destId="{2E7E3580-D9A6-4138-AC24-71E926A5FCFA}" srcOrd="1" destOrd="0" presId="urn:microsoft.com/office/officeart/2005/8/layout/matrix1"/>
    <dgm:cxn modelId="{75F8A146-5F5B-436B-93C2-3305676DAF06}" srcId="{B52E8AC2-4E67-444E-817D-4123E7324CC0}" destId="{03A2A846-E445-46B6-B6FC-19A236957127}" srcOrd="0" destOrd="0" parTransId="{CCCB8E0D-954A-4634-A815-559DFA5376C8}" sibTransId="{88CAF1BB-F491-4EFC-ABB8-726C6B0EC9E0}"/>
    <dgm:cxn modelId="{D72A206C-9DB8-447F-B6B8-5791027551D7}" type="presOf" srcId="{96936289-1CFC-44AF-A6EE-FE7D024A064F}" destId="{EA9F0266-895B-4F38-AAD2-B3EDB1E7E025}" srcOrd="0" destOrd="0" presId="urn:microsoft.com/office/officeart/2005/8/layout/matrix1"/>
    <dgm:cxn modelId="{1D612A7B-0CB1-4AC3-8F79-FCFF3C10A2E8}" type="presOf" srcId="{96936289-1CFC-44AF-A6EE-FE7D024A064F}" destId="{F1FD105B-CA26-4708-B60C-CF8245321BA0}" srcOrd="1" destOrd="0" presId="urn:microsoft.com/office/officeart/2005/8/layout/matrix1"/>
    <dgm:cxn modelId="{B60FA49F-72DD-49C7-B02A-D9C196C99CF7}" srcId="{03A2A846-E445-46B6-B6FC-19A236957127}" destId="{AA158E03-0AAF-4F6A-90BA-77859E635A5C}" srcOrd="1" destOrd="0" parTransId="{A0093706-9A3C-41C9-993F-8B451E9BC1A3}" sibTransId="{700C279A-2DF3-4D09-9253-BFEE67C0A62C}"/>
    <dgm:cxn modelId="{6DB245A9-D733-4AA2-B7F2-BB79FC4C6823}" srcId="{03A2A846-E445-46B6-B6FC-19A236957127}" destId="{B1C037AC-3003-4B5C-894E-A8467583496F}" srcOrd="2" destOrd="0" parTransId="{DC272DC6-439A-47FA-B092-24CDD8E3AFFB}" sibTransId="{2E6E36FC-0146-4A56-8B67-B02A865B8ABD}"/>
    <dgm:cxn modelId="{40B78AB8-5C07-4C31-A077-F25F24FBC31C}" type="presOf" srcId="{B1C037AC-3003-4B5C-894E-A8467583496F}" destId="{4750AD06-EA98-457D-892C-F15C65F742D1}" srcOrd="0" destOrd="0" presId="urn:microsoft.com/office/officeart/2005/8/layout/matrix1"/>
    <dgm:cxn modelId="{C64EFFD0-B027-473F-A32B-5DE8393D630F}" type="presOf" srcId="{701D9F16-43B4-454D-83D2-91FEACC2ACA7}" destId="{7354BA78-A4E6-4141-9C4D-49FFB4953B35}" srcOrd="1" destOrd="0" presId="urn:microsoft.com/office/officeart/2005/8/layout/matrix1"/>
    <dgm:cxn modelId="{BB4AB9F0-46E8-4B7A-878B-6B6A14C7B1DE}" type="presOf" srcId="{B52E8AC2-4E67-444E-817D-4123E7324CC0}" destId="{D43E631A-FEE7-447B-9F4C-E78EE956744C}" srcOrd="0" destOrd="0" presId="urn:microsoft.com/office/officeart/2005/8/layout/matrix1"/>
    <dgm:cxn modelId="{484FBBD9-C570-4C00-8739-99ACE35A69E2}" type="presParOf" srcId="{D43E631A-FEE7-447B-9F4C-E78EE956744C}" destId="{89596593-9FAB-42D1-9A58-50ADDCEE9BC7}" srcOrd="0" destOrd="0" presId="urn:microsoft.com/office/officeart/2005/8/layout/matrix1"/>
    <dgm:cxn modelId="{06DEE748-2D45-4D77-803F-90BB090148A5}" type="presParOf" srcId="{89596593-9FAB-42D1-9A58-50ADDCEE9BC7}" destId="{EA9F0266-895B-4F38-AAD2-B3EDB1E7E025}" srcOrd="0" destOrd="0" presId="urn:microsoft.com/office/officeart/2005/8/layout/matrix1"/>
    <dgm:cxn modelId="{2B3A9788-B465-43D6-8B89-C1D1D34FF5B3}" type="presParOf" srcId="{89596593-9FAB-42D1-9A58-50ADDCEE9BC7}" destId="{F1FD105B-CA26-4708-B60C-CF8245321BA0}" srcOrd="1" destOrd="0" presId="urn:microsoft.com/office/officeart/2005/8/layout/matrix1"/>
    <dgm:cxn modelId="{C2273311-F380-4867-ADAB-3C86D0BA82BA}" type="presParOf" srcId="{89596593-9FAB-42D1-9A58-50ADDCEE9BC7}" destId="{769AF39E-0C1D-4657-B373-A57F930FEBA5}" srcOrd="2" destOrd="0" presId="urn:microsoft.com/office/officeart/2005/8/layout/matrix1"/>
    <dgm:cxn modelId="{677D8307-F12B-4ADF-B0FD-054037BCD1BE}" type="presParOf" srcId="{89596593-9FAB-42D1-9A58-50ADDCEE9BC7}" destId="{3F6CE687-15E0-4D0D-9A71-B9564EAA3649}" srcOrd="3" destOrd="0" presId="urn:microsoft.com/office/officeart/2005/8/layout/matrix1"/>
    <dgm:cxn modelId="{DA1ACE26-13E7-4687-8078-CD1D4D3DD24C}" type="presParOf" srcId="{89596593-9FAB-42D1-9A58-50ADDCEE9BC7}" destId="{4750AD06-EA98-457D-892C-F15C65F742D1}" srcOrd="4" destOrd="0" presId="urn:microsoft.com/office/officeart/2005/8/layout/matrix1"/>
    <dgm:cxn modelId="{2D20C535-469E-448A-8D56-58357F8CBD6A}" type="presParOf" srcId="{89596593-9FAB-42D1-9A58-50ADDCEE9BC7}" destId="{2E7E3580-D9A6-4138-AC24-71E926A5FCFA}" srcOrd="5" destOrd="0" presId="urn:microsoft.com/office/officeart/2005/8/layout/matrix1"/>
    <dgm:cxn modelId="{8BDD80A9-5C5A-496F-81E9-5DF1406642C3}" type="presParOf" srcId="{89596593-9FAB-42D1-9A58-50ADDCEE9BC7}" destId="{55DC8402-01A5-4DC0-81FD-57BA06579CB9}" srcOrd="6" destOrd="0" presId="urn:microsoft.com/office/officeart/2005/8/layout/matrix1"/>
    <dgm:cxn modelId="{5696E229-3F75-4020-B805-383D36890D0F}" type="presParOf" srcId="{89596593-9FAB-42D1-9A58-50ADDCEE9BC7}" destId="{7354BA78-A4E6-4141-9C4D-49FFB4953B35}" srcOrd="7" destOrd="0" presId="urn:microsoft.com/office/officeart/2005/8/layout/matrix1"/>
    <dgm:cxn modelId="{423E48EB-4BE7-4F9F-9EF1-48AC4FD33B63}" type="presParOf" srcId="{D43E631A-FEE7-447B-9F4C-E78EE956744C}" destId="{36A23ECF-9C87-4CD1-8BE6-D94BADE616B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B8D80-5A4D-4034-9B5F-CE290EA981B5}"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9D7CE420-5563-4FF4-9844-6749A54DA575}">
      <dgm:prSet phldrT="[Text]"/>
      <dgm:spPr/>
      <dgm:t>
        <a:bodyPr/>
        <a:lstStyle/>
        <a:p>
          <a:r>
            <a:rPr lang="en-GB" b="1" noProof="0" dirty="0"/>
            <a:t>Adults</a:t>
          </a:r>
        </a:p>
      </dgm:t>
    </dgm:pt>
    <dgm:pt modelId="{C2D2E900-210F-4761-B817-C3FF72DE92A3}" type="parTrans" cxnId="{BB70D3B8-E997-4C0A-8074-A5238E1A1D5D}">
      <dgm:prSet/>
      <dgm:spPr/>
      <dgm:t>
        <a:bodyPr/>
        <a:lstStyle/>
        <a:p>
          <a:endParaRPr lang="en-GB"/>
        </a:p>
      </dgm:t>
    </dgm:pt>
    <dgm:pt modelId="{922AA556-5C66-42D3-B58E-86C65E2D5285}" type="sibTrans" cxnId="{BB70D3B8-E997-4C0A-8074-A5238E1A1D5D}">
      <dgm:prSet/>
      <dgm:spPr/>
      <dgm:t>
        <a:bodyPr/>
        <a:lstStyle/>
        <a:p>
          <a:endParaRPr lang="en-GB"/>
        </a:p>
      </dgm:t>
    </dgm:pt>
    <dgm:pt modelId="{25A5D9C9-D985-40C7-833E-4CB64033B34E}">
      <dgm:prSet phldrT="[Text]"/>
      <dgm:spPr/>
      <dgm:t>
        <a:bodyPr/>
        <a:lstStyle/>
        <a:p>
          <a:r>
            <a:rPr lang="en-GB" noProof="0">
              <a:effectLst/>
            </a:rPr>
            <a:t>emotional distress</a:t>
          </a:r>
          <a:endParaRPr lang="en-GB" noProof="0" dirty="0"/>
        </a:p>
      </dgm:t>
    </dgm:pt>
    <dgm:pt modelId="{7C7DDC06-10F7-48E7-81B7-C7E5C7C3D1B9}" type="parTrans" cxnId="{B44E8DA4-8F75-4351-BF79-BCAE60BCE61F}">
      <dgm:prSet/>
      <dgm:spPr/>
      <dgm:t>
        <a:bodyPr/>
        <a:lstStyle/>
        <a:p>
          <a:endParaRPr lang="en-GB"/>
        </a:p>
      </dgm:t>
    </dgm:pt>
    <dgm:pt modelId="{BCD2D46D-9C6F-4D9C-949E-8F03A37A010B}" type="sibTrans" cxnId="{B44E8DA4-8F75-4351-BF79-BCAE60BCE61F}">
      <dgm:prSet/>
      <dgm:spPr/>
      <dgm:t>
        <a:bodyPr/>
        <a:lstStyle/>
        <a:p>
          <a:endParaRPr lang="en-GB"/>
        </a:p>
      </dgm:t>
    </dgm:pt>
    <dgm:pt modelId="{FDC3DB12-3829-4FF6-8C05-E4FFC5B51D54}">
      <dgm:prSet phldrT="[Text]"/>
      <dgm:spPr/>
      <dgm:t>
        <a:bodyPr/>
        <a:lstStyle/>
        <a:p>
          <a:pPr>
            <a:buFont typeface="Arial" panose="020B0604020202020204" pitchFamily="34" charset="0"/>
            <a:buChar char="•"/>
          </a:pPr>
          <a:r>
            <a:rPr lang="en-GB" noProof="0">
              <a:effectLst/>
            </a:rPr>
            <a:t>sleeping and eating disorders</a:t>
          </a:r>
          <a:endParaRPr lang="en-GB" noProof="0" dirty="0"/>
        </a:p>
      </dgm:t>
    </dgm:pt>
    <dgm:pt modelId="{3C34C77F-DCD1-48CE-B7FC-5A1DA525899D}" type="parTrans" cxnId="{21435690-F07C-4630-A50E-6263F88BB1D7}">
      <dgm:prSet/>
      <dgm:spPr/>
      <dgm:t>
        <a:bodyPr/>
        <a:lstStyle/>
        <a:p>
          <a:endParaRPr lang="en-GB"/>
        </a:p>
      </dgm:t>
    </dgm:pt>
    <dgm:pt modelId="{E1018B83-2B3A-43D9-BC12-8A835983C1D1}" type="sibTrans" cxnId="{21435690-F07C-4630-A50E-6263F88BB1D7}">
      <dgm:prSet/>
      <dgm:spPr/>
      <dgm:t>
        <a:bodyPr/>
        <a:lstStyle/>
        <a:p>
          <a:endParaRPr lang="en-GB"/>
        </a:p>
      </dgm:t>
    </dgm:pt>
    <dgm:pt modelId="{7573C06A-244A-4DCC-9420-36850E162495}">
      <dgm:prSet phldrT="[Text]"/>
      <dgm:spPr>
        <a:solidFill>
          <a:schemeClr val="accent3">
            <a:lumMod val="60000"/>
            <a:lumOff val="40000"/>
          </a:schemeClr>
        </a:solidFill>
      </dgm:spPr>
      <dgm:t>
        <a:bodyPr/>
        <a:lstStyle/>
        <a:p>
          <a:pPr>
            <a:buFont typeface="Arial" panose="020B0604020202020204" pitchFamily="34" charset="0"/>
            <a:buChar char="•"/>
          </a:pPr>
          <a:r>
            <a:rPr lang="en-GB" noProof="0" dirty="0">
              <a:effectLst/>
            </a:rPr>
            <a:t>self-harm or suicide attempts</a:t>
          </a:r>
          <a:endParaRPr lang="en-GB" noProof="0" dirty="0"/>
        </a:p>
      </dgm:t>
    </dgm:pt>
    <dgm:pt modelId="{4D717A3A-6506-48A0-9E29-F628C70EE755}" type="parTrans" cxnId="{E3EECF4C-548D-4CE3-91D9-3D681DDC4D7E}">
      <dgm:prSet/>
      <dgm:spPr/>
      <dgm:t>
        <a:bodyPr/>
        <a:lstStyle/>
        <a:p>
          <a:endParaRPr lang="en-GB"/>
        </a:p>
      </dgm:t>
    </dgm:pt>
    <dgm:pt modelId="{1BAD6498-66D6-42A5-A707-FD192A525B65}" type="sibTrans" cxnId="{E3EECF4C-548D-4CE3-91D9-3D681DDC4D7E}">
      <dgm:prSet/>
      <dgm:spPr/>
      <dgm:t>
        <a:bodyPr/>
        <a:lstStyle/>
        <a:p>
          <a:endParaRPr lang="en-GB"/>
        </a:p>
      </dgm:t>
    </dgm:pt>
    <dgm:pt modelId="{D23F8906-4885-44F7-9366-ADAEAABAC011}">
      <dgm:prSet phldrT="[Text]"/>
      <dgm:spPr/>
      <dgm:t>
        <a:bodyPr/>
        <a:lstStyle/>
        <a:p>
          <a:pPr>
            <a:buFont typeface="Arial" panose="020B0604020202020204" pitchFamily="34" charset="0"/>
            <a:buChar char="•"/>
          </a:pPr>
          <a:r>
            <a:rPr lang="en-GB" noProof="0">
              <a:effectLst/>
            </a:rPr>
            <a:t>alcohol or drug abuse</a:t>
          </a:r>
          <a:endParaRPr lang="en-GB" noProof="0" dirty="0"/>
        </a:p>
      </dgm:t>
    </dgm:pt>
    <dgm:pt modelId="{86504AFE-4A81-4294-B565-14CA251F317B}" type="parTrans" cxnId="{9181E820-F6B7-4CE5-AAE7-96FB10B41A24}">
      <dgm:prSet/>
      <dgm:spPr/>
      <dgm:t>
        <a:bodyPr/>
        <a:lstStyle/>
        <a:p>
          <a:endParaRPr lang="en-GB"/>
        </a:p>
      </dgm:t>
    </dgm:pt>
    <dgm:pt modelId="{7490AABE-0C2F-42C0-84CD-C205C25BEBD0}" type="sibTrans" cxnId="{9181E820-F6B7-4CE5-AAE7-96FB10B41A24}">
      <dgm:prSet/>
      <dgm:spPr/>
      <dgm:t>
        <a:bodyPr/>
        <a:lstStyle/>
        <a:p>
          <a:endParaRPr lang="en-GB"/>
        </a:p>
      </dgm:t>
    </dgm:pt>
    <dgm:pt modelId="{CE984FDE-B50E-4545-A66C-905D868C4222}" type="pres">
      <dgm:prSet presAssocID="{EA9B8D80-5A4D-4034-9B5F-CE290EA981B5}" presName="diagram" presStyleCnt="0">
        <dgm:presLayoutVars>
          <dgm:chMax val="1"/>
          <dgm:dir/>
          <dgm:animLvl val="ctr"/>
          <dgm:resizeHandles val="exact"/>
        </dgm:presLayoutVars>
      </dgm:prSet>
      <dgm:spPr/>
    </dgm:pt>
    <dgm:pt modelId="{88B3B963-4029-437E-8860-C8706239CADD}" type="pres">
      <dgm:prSet presAssocID="{EA9B8D80-5A4D-4034-9B5F-CE290EA981B5}" presName="matrix" presStyleCnt="0"/>
      <dgm:spPr/>
    </dgm:pt>
    <dgm:pt modelId="{D5E1DD49-77E6-4801-A2F6-89F8D78DF234}" type="pres">
      <dgm:prSet presAssocID="{EA9B8D80-5A4D-4034-9B5F-CE290EA981B5}" presName="tile1" presStyleLbl="node1" presStyleIdx="0" presStyleCnt="4"/>
      <dgm:spPr/>
    </dgm:pt>
    <dgm:pt modelId="{5EB84180-398B-403A-A48C-D6F16D196C2D}" type="pres">
      <dgm:prSet presAssocID="{EA9B8D80-5A4D-4034-9B5F-CE290EA981B5}" presName="tile1text" presStyleLbl="node1" presStyleIdx="0" presStyleCnt="4">
        <dgm:presLayoutVars>
          <dgm:chMax val="0"/>
          <dgm:chPref val="0"/>
          <dgm:bulletEnabled val="1"/>
        </dgm:presLayoutVars>
      </dgm:prSet>
      <dgm:spPr/>
    </dgm:pt>
    <dgm:pt modelId="{52630794-5F2D-4EC3-BEDC-98AA54510AED}" type="pres">
      <dgm:prSet presAssocID="{EA9B8D80-5A4D-4034-9B5F-CE290EA981B5}" presName="tile2" presStyleLbl="node1" presStyleIdx="1" presStyleCnt="4"/>
      <dgm:spPr/>
    </dgm:pt>
    <dgm:pt modelId="{ABDA7868-0F4B-407E-8EF8-13F7EAD3DFBF}" type="pres">
      <dgm:prSet presAssocID="{EA9B8D80-5A4D-4034-9B5F-CE290EA981B5}" presName="tile2text" presStyleLbl="node1" presStyleIdx="1" presStyleCnt="4">
        <dgm:presLayoutVars>
          <dgm:chMax val="0"/>
          <dgm:chPref val="0"/>
          <dgm:bulletEnabled val="1"/>
        </dgm:presLayoutVars>
      </dgm:prSet>
      <dgm:spPr/>
    </dgm:pt>
    <dgm:pt modelId="{06B4C192-8F19-40A5-8D46-BB983C35CB19}" type="pres">
      <dgm:prSet presAssocID="{EA9B8D80-5A4D-4034-9B5F-CE290EA981B5}" presName="tile3" presStyleLbl="node1" presStyleIdx="2" presStyleCnt="4"/>
      <dgm:spPr/>
    </dgm:pt>
    <dgm:pt modelId="{C88D7505-59D0-40C8-BFD6-43F133C067E3}" type="pres">
      <dgm:prSet presAssocID="{EA9B8D80-5A4D-4034-9B5F-CE290EA981B5}" presName="tile3text" presStyleLbl="node1" presStyleIdx="2" presStyleCnt="4">
        <dgm:presLayoutVars>
          <dgm:chMax val="0"/>
          <dgm:chPref val="0"/>
          <dgm:bulletEnabled val="1"/>
        </dgm:presLayoutVars>
      </dgm:prSet>
      <dgm:spPr/>
    </dgm:pt>
    <dgm:pt modelId="{13320CB4-031A-41B4-90CE-C9BF53CCEA39}" type="pres">
      <dgm:prSet presAssocID="{EA9B8D80-5A4D-4034-9B5F-CE290EA981B5}" presName="tile4" presStyleLbl="node1" presStyleIdx="3" presStyleCnt="4"/>
      <dgm:spPr/>
    </dgm:pt>
    <dgm:pt modelId="{4D3CADE8-1A7C-4B75-BF08-12D57133595F}" type="pres">
      <dgm:prSet presAssocID="{EA9B8D80-5A4D-4034-9B5F-CE290EA981B5}" presName="tile4text" presStyleLbl="node1" presStyleIdx="3" presStyleCnt="4">
        <dgm:presLayoutVars>
          <dgm:chMax val="0"/>
          <dgm:chPref val="0"/>
          <dgm:bulletEnabled val="1"/>
        </dgm:presLayoutVars>
      </dgm:prSet>
      <dgm:spPr/>
    </dgm:pt>
    <dgm:pt modelId="{5AA871A4-A746-437A-A600-230A9EE0788E}" type="pres">
      <dgm:prSet presAssocID="{EA9B8D80-5A4D-4034-9B5F-CE290EA981B5}" presName="centerTile" presStyleLbl="fgShp" presStyleIdx="0" presStyleCnt="1">
        <dgm:presLayoutVars>
          <dgm:chMax val="0"/>
          <dgm:chPref val="0"/>
        </dgm:presLayoutVars>
      </dgm:prSet>
      <dgm:spPr/>
    </dgm:pt>
  </dgm:ptLst>
  <dgm:cxnLst>
    <dgm:cxn modelId="{F5278611-576F-45B8-A4CF-5EEF40396C1D}" type="presOf" srcId="{7573C06A-244A-4DCC-9420-36850E162495}" destId="{C88D7505-59D0-40C8-BFD6-43F133C067E3}" srcOrd="1" destOrd="0" presId="urn:microsoft.com/office/officeart/2005/8/layout/matrix1"/>
    <dgm:cxn modelId="{9181E820-F6B7-4CE5-AAE7-96FB10B41A24}" srcId="{9D7CE420-5563-4FF4-9844-6749A54DA575}" destId="{D23F8906-4885-44F7-9366-ADAEAABAC011}" srcOrd="3" destOrd="0" parTransId="{86504AFE-4A81-4294-B565-14CA251F317B}" sibTransId="{7490AABE-0C2F-42C0-84CD-C205C25BEBD0}"/>
    <dgm:cxn modelId="{A707966A-CE73-4201-819C-B250EE307F4F}" type="presOf" srcId="{25A5D9C9-D985-40C7-833E-4CB64033B34E}" destId="{5EB84180-398B-403A-A48C-D6F16D196C2D}" srcOrd="1" destOrd="0" presId="urn:microsoft.com/office/officeart/2005/8/layout/matrix1"/>
    <dgm:cxn modelId="{E3EECF4C-548D-4CE3-91D9-3D681DDC4D7E}" srcId="{9D7CE420-5563-4FF4-9844-6749A54DA575}" destId="{7573C06A-244A-4DCC-9420-36850E162495}" srcOrd="2" destOrd="0" parTransId="{4D717A3A-6506-48A0-9E29-F628C70EE755}" sibTransId="{1BAD6498-66D6-42A5-A707-FD192A525B65}"/>
    <dgm:cxn modelId="{759FE576-057B-4E12-AF07-37C33C99D677}" type="presOf" srcId="{D23F8906-4885-44F7-9366-ADAEAABAC011}" destId="{13320CB4-031A-41B4-90CE-C9BF53CCEA39}" srcOrd="0" destOrd="0" presId="urn:microsoft.com/office/officeart/2005/8/layout/matrix1"/>
    <dgm:cxn modelId="{1B5D4090-15B7-4415-AA7C-1CD762B46938}" type="presOf" srcId="{FDC3DB12-3829-4FF6-8C05-E4FFC5B51D54}" destId="{52630794-5F2D-4EC3-BEDC-98AA54510AED}" srcOrd="0" destOrd="0" presId="urn:microsoft.com/office/officeart/2005/8/layout/matrix1"/>
    <dgm:cxn modelId="{21435690-F07C-4630-A50E-6263F88BB1D7}" srcId="{9D7CE420-5563-4FF4-9844-6749A54DA575}" destId="{FDC3DB12-3829-4FF6-8C05-E4FFC5B51D54}" srcOrd="1" destOrd="0" parTransId="{3C34C77F-DCD1-48CE-B7FC-5A1DA525899D}" sibTransId="{E1018B83-2B3A-43D9-BC12-8A835983C1D1}"/>
    <dgm:cxn modelId="{B44E8DA4-8F75-4351-BF79-BCAE60BCE61F}" srcId="{9D7CE420-5563-4FF4-9844-6749A54DA575}" destId="{25A5D9C9-D985-40C7-833E-4CB64033B34E}" srcOrd="0" destOrd="0" parTransId="{7C7DDC06-10F7-48E7-81B7-C7E5C7C3D1B9}" sibTransId="{BCD2D46D-9C6F-4D9C-949E-8F03A37A010B}"/>
    <dgm:cxn modelId="{866F1DA5-FE00-4857-A785-417E624A2885}" type="presOf" srcId="{FDC3DB12-3829-4FF6-8C05-E4FFC5B51D54}" destId="{ABDA7868-0F4B-407E-8EF8-13F7EAD3DFBF}" srcOrd="1" destOrd="0" presId="urn:microsoft.com/office/officeart/2005/8/layout/matrix1"/>
    <dgm:cxn modelId="{DBDC7EA7-F63A-4B18-A791-DCCC1574B425}" type="presOf" srcId="{7573C06A-244A-4DCC-9420-36850E162495}" destId="{06B4C192-8F19-40A5-8D46-BB983C35CB19}" srcOrd="0" destOrd="0" presId="urn:microsoft.com/office/officeart/2005/8/layout/matrix1"/>
    <dgm:cxn modelId="{BB70D3B8-E997-4C0A-8074-A5238E1A1D5D}" srcId="{EA9B8D80-5A4D-4034-9B5F-CE290EA981B5}" destId="{9D7CE420-5563-4FF4-9844-6749A54DA575}" srcOrd="0" destOrd="0" parTransId="{C2D2E900-210F-4761-B817-C3FF72DE92A3}" sibTransId="{922AA556-5C66-42D3-B58E-86C65E2D5285}"/>
    <dgm:cxn modelId="{D44B94DC-AB41-415A-ACB4-35316604EFCF}" type="presOf" srcId="{D23F8906-4885-44F7-9366-ADAEAABAC011}" destId="{4D3CADE8-1A7C-4B75-BF08-12D57133595F}" srcOrd="1" destOrd="0" presId="urn:microsoft.com/office/officeart/2005/8/layout/matrix1"/>
    <dgm:cxn modelId="{356C91E4-A55F-496A-9706-11B1192D8056}" type="presOf" srcId="{EA9B8D80-5A4D-4034-9B5F-CE290EA981B5}" destId="{CE984FDE-B50E-4545-A66C-905D868C4222}" srcOrd="0" destOrd="0" presId="urn:microsoft.com/office/officeart/2005/8/layout/matrix1"/>
    <dgm:cxn modelId="{9B7105E6-6D99-416C-9A7E-0302EC7E538F}" type="presOf" srcId="{25A5D9C9-D985-40C7-833E-4CB64033B34E}" destId="{D5E1DD49-77E6-4801-A2F6-89F8D78DF234}" srcOrd="0" destOrd="0" presId="urn:microsoft.com/office/officeart/2005/8/layout/matrix1"/>
    <dgm:cxn modelId="{C7A393EA-56E6-431E-9C83-A10C27B741E6}" type="presOf" srcId="{9D7CE420-5563-4FF4-9844-6749A54DA575}" destId="{5AA871A4-A746-437A-A600-230A9EE0788E}" srcOrd="0" destOrd="0" presId="urn:microsoft.com/office/officeart/2005/8/layout/matrix1"/>
    <dgm:cxn modelId="{A52A1880-1D87-4803-BCDF-D874DC2C89F8}" type="presParOf" srcId="{CE984FDE-B50E-4545-A66C-905D868C4222}" destId="{88B3B963-4029-437E-8860-C8706239CADD}" srcOrd="0" destOrd="0" presId="urn:microsoft.com/office/officeart/2005/8/layout/matrix1"/>
    <dgm:cxn modelId="{5448F58C-BDB9-4E37-A144-6C724FD9E6A5}" type="presParOf" srcId="{88B3B963-4029-437E-8860-C8706239CADD}" destId="{D5E1DD49-77E6-4801-A2F6-89F8D78DF234}" srcOrd="0" destOrd="0" presId="urn:microsoft.com/office/officeart/2005/8/layout/matrix1"/>
    <dgm:cxn modelId="{50A0B8BF-AE5C-4A94-887E-BAA9D9EAA96F}" type="presParOf" srcId="{88B3B963-4029-437E-8860-C8706239CADD}" destId="{5EB84180-398B-403A-A48C-D6F16D196C2D}" srcOrd="1" destOrd="0" presId="urn:microsoft.com/office/officeart/2005/8/layout/matrix1"/>
    <dgm:cxn modelId="{08F40049-B356-420F-951E-084678B3630F}" type="presParOf" srcId="{88B3B963-4029-437E-8860-C8706239CADD}" destId="{52630794-5F2D-4EC3-BEDC-98AA54510AED}" srcOrd="2" destOrd="0" presId="urn:microsoft.com/office/officeart/2005/8/layout/matrix1"/>
    <dgm:cxn modelId="{0FC03967-21A3-4C43-AF24-8C97B7D047BC}" type="presParOf" srcId="{88B3B963-4029-437E-8860-C8706239CADD}" destId="{ABDA7868-0F4B-407E-8EF8-13F7EAD3DFBF}" srcOrd="3" destOrd="0" presId="urn:microsoft.com/office/officeart/2005/8/layout/matrix1"/>
    <dgm:cxn modelId="{B319E69E-1CFD-496F-9D73-24F597881682}" type="presParOf" srcId="{88B3B963-4029-437E-8860-C8706239CADD}" destId="{06B4C192-8F19-40A5-8D46-BB983C35CB19}" srcOrd="4" destOrd="0" presId="urn:microsoft.com/office/officeart/2005/8/layout/matrix1"/>
    <dgm:cxn modelId="{CB786C32-A794-46C1-9EB5-A5A01BE7A6B9}" type="presParOf" srcId="{88B3B963-4029-437E-8860-C8706239CADD}" destId="{C88D7505-59D0-40C8-BFD6-43F133C067E3}" srcOrd="5" destOrd="0" presId="urn:microsoft.com/office/officeart/2005/8/layout/matrix1"/>
    <dgm:cxn modelId="{19031CFA-B4DC-4A2B-89D5-72AE161AD7FA}" type="presParOf" srcId="{88B3B963-4029-437E-8860-C8706239CADD}" destId="{13320CB4-031A-41B4-90CE-C9BF53CCEA39}" srcOrd="6" destOrd="0" presId="urn:microsoft.com/office/officeart/2005/8/layout/matrix1"/>
    <dgm:cxn modelId="{E261B98C-1386-48A0-9D33-D8695345C2D0}" type="presParOf" srcId="{88B3B963-4029-437E-8860-C8706239CADD}" destId="{4D3CADE8-1A7C-4B75-BF08-12D57133595F}" srcOrd="7" destOrd="0" presId="urn:microsoft.com/office/officeart/2005/8/layout/matrix1"/>
    <dgm:cxn modelId="{DF6ED8E5-3EBD-4424-A192-D1A5F1564B39}" type="presParOf" srcId="{CE984FDE-B50E-4545-A66C-905D868C4222}" destId="{5AA871A4-A746-437A-A600-230A9EE0788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27109-DFE5-4852-8103-B2F2924AC30F}"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0A61073C-E1D5-455A-A38F-9FA14E4A7558}">
      <dgm:prSet phldrT="[Text]"/>
      <dgm:spPr/>
      <dgm:t>
        <a:bodyPr/>
        <a:lstStyle/>
        <a:p>
          <a:r>
            <a:rPr lang="en-GB" b="1" noProof="0" dirty="0"/>
            <a:t>Children</a:t>
          </a:r>
        </a:p>
      </dgm:t>
    </dgm:pt>
    <dgm:pt modelId="{5677A5C8-0341-4ADC-88F3-0543E3C380D3}" type="parTrans" cxnId="{95372FF5-F743-44EC-B982-3869AC8C8D29}">
      <dgm:prSet/>
      <dgm:spPr/>
      <dgm:t>
        <a:bodyPr/>
        <a:lstStyle/>
        <a:p>
          <a:endParaRPr lang="en-GB"/>
        </a:p>
      </dgm:t>
    </dgm:pt>
    <dgm:pt modelId="{280887CE-B77F-4950-BF7C-10DCA4B606B6}" type="sibTrans" cxnId="{95372FF5-F743-44EC-B982-3869AC8C8D29}">
      <dgm:prSet/>
      <dgm:spPr/>
      <dgm:t>
        <a:bodyPr/>
        <a:lstStyle/>
        <a:p>
          <a:endParaRPr lang="en-GB"/>
        </a:p>
      </dgm:t>
    </dgm:pt>
    <dgm:pt modelId="{4B417699-E002-4C82-A89F-D1000EB68F2F}">
      <dgm:prSet phldrT="[Text]"/>
      <dgm:spPr/>
      <dgm:t>
        <a:bodyPr/>
        <a:lstStyle/>
        <a:p>
          <a:pPr>
            <a:buFont typeface="Arial" panose="020B0604020202020204" pitchFamily="34" charset="0"/>
            <a:buChar char="•"/>
          </a:pPr>
          <a:r>
            <a:rPr lang="en-GB" noProof="0">
              <a:effectLst/>
            </a:rPr>
            <a:t>difficulty sleeping</a:t>
          </a:r>
          <a:endParaRPr lang="en-GB" noProof="0" dirty="0"/>
        </a:p>
      </dgm:t>
    </dgm:pt>
    <dgm:pt modelId="{6D148EF6-9315-46BC-B572-8A3E7B340511}" type="parTrans" cxnId="{93155340-0918-413D-BB1B-0229783C661B}">
      <dgm:prSet/>
      <dgm:spPr/>
      <dgm:t>
        <a:bodyPr/>
        <a:lstStyle/>
        <a:p>
          <a:endParaRPr lang="en-GB"/>
        </a:p>
      </dgm:t>
    </dgm:pt>
    <dgm:pt modelId="{946A7AC5-559F-450F-91E9-704FE7A33326}" type="sibTrans" cxnId="{93155340-0918-413D-BB1B-0229783C661B}">
      <dgm:prSet/>
      <dgm:spPr/>
      <dgm:t>
        <a:bodyPr/>
        <a:lstStyle/>
        <a:p>
          <a:endParaRPr lang="en-GB"/>
        </a:p>
      </dgm:t>
    </dgm:pt>
    <dgm:pt modelId="{4A4B5A54-A736-47C0-B8E5-1384DED5B8D9}">
      <dgm:prSet phldrT="[Text]"/>
      <dgm:spPr/>
      <dgm:t>
        <a:bodyPr/>
        <a:lstStyle/>
        <a:p>
          <a:pPr>
            <a:buFont typeface="Arial" panose="020B0604020202020204" pitchFamily="34" charset="0"/>
            <a:buChar char="•"/>
          </a:pPr>
          <a:r>
            <a:rPr lang="en-GB" noProof="0" dirty="0">
              <a:effectLst/>
            </a:rPr>
            <a:t>physical complaints</a:t>
          </a:r>
          <a:endParaRPr lang="en-GB" noProof="0" dirty="0"/>
        </a:p>
      </dgm:t>
    </dgm:pt>
    <dgm:pt modelId="{FB724061-13CA-4F0B-A5E2-814BED6D0FF8}" type="parTrans" cxnId="{C51A1AFF-A086-4F7B-827A-EEFAFF27E1D9}">
      <dgm:prSet/>
      <dgm:spPr/>
      <dgm:t>
        <a:bodyPr/>
        <a:lstStyle/>
        <a:p>
          <a:endParaRPr lang="en-GB"/>
        </a:p>
      </dgm:t>
    </dgm:pt>
    <dgm:pt modelId="{29F253ED-A93F-4B72-A2B8-1B838AFEA6E2}" type="sibTrans" cxnId="{C51A1AFF-A086-4F7B-827A-EEFAFF27E1D9}">
      <dgm:prSet/>
      <dgm:spPr/>
      <dgm:t>
        <a:bodyPr/>
        <a:lstStyle/>
        <a:p>
          <a:endParaRPr lang="en-GB"/>
        </a:p>
      </dgm:t>
    </dgm:pt>
    <dgm:pt modelId="{B83C1FA0-D829-4920-AC98-58F8A135C98F}">
      <dgm:prSet phldrT="[Text]"/>
      <dgm:spPr/>
      <dgm:t>
        <a:bodyPr/>
        <a:lstStyle/>
        <a:p>
          <a:pPr>
            <a:buFont typeface="Arial" panose="020B0604020202020204" pitchFamily="34" charset="0"/>
            <a:buChar char="•"/>
          </a:pPr>
          <a:r>
            <a:rPr lang="en-GB" noProof="0">
              <a:effectLst/>
            </a:rPr>
            <a:t>eating disorders</a:t>
          </a:r>
          <a:endParaRPr lang="en-GB" noProof="0" dirty="0"/>
        </a:p>
      </dgm:t>
    </dgm:pt>
    <dgm:pt modelId="{D267A3E3-7DBB-49D5-8BDD-9464F1A0A34E}" type="parTrans" cxnId="{BA3C58BF-EB5F-44F2-ACEF-2C591755FD47}">
      <dgm:prSet/>
      <dgm:spPr/>
      <dgm:t>
        <a:bodyPr/>
        <a:lstStyle/>
        <a:p>
          <a:endParaRPr lang="en-GB"/>
        </a:p>
      </dgm:t>
    </dgm:pt>
    <dgm:pt modelId="{E863ED5F-D2A7-4838-BF0D-1F0AD65CEAFC}" type="sibTrans" cxnId="{BA3C58BF-EB5F-44F2-ACEF-2C591755FD47}">
      <dgm:prSet/>
      <dgm:spPr/>
      <dgm:t>
        <a:bodyPr/>
        <a:lstStyle/>
        <a:p>
          <a:endParaRPr lang="en-GB"/>
        </a:p>
      </dgm:t>
    </dgm:pt>
    <dgm:pt modelId="{642645B7-6471-460E-8686-441E784F0461}">
      <dgm:prSet/>
      <dgm:spPr>
        <a:solidFill>
          <a:schemeClr val="accent3">
            <a:lumMod val="60000"/>
            <a:lumOff val="40000"/>
          </a:schemeClr>
        </a:solidFill>
      </dgm:spPr>
      <dgm:t>
        <a:bodyPr/>
        <a:lstStyle/>
        <a:p>
          <a:r>
            <a:rPr lang="en-GB" noProof="0" dirty="0">
              <a:effectLst/>
            </a:rPr>
            <a:t>slow weight gain (in infants) </a:t>
          </a:r>
        </a:p>
      </dgm:t>
    </dgm:pt>
    <dgm:pt modelId="{078E6E40-EB47-484E-A36B-CC2EA9489960}" type="parTrans" cxnId="{3F72890E-EC91-44C1-9ACA-A76982ECF410}">
      <dgm:prSet/>
      <dgm:spPr/>
      <dgm:t>
        <a:bodyPr/>
        <a:lstStyle/>
        <a:p>
          <a:endParaRPr lang="en-GB"/>
        </a:p>
      </dgm:t>
    </dgm:pt>
    <dgm:pt modelId="{178D1CC0-5412-49DF-BDE8-850504D863CD}" type="sibTrans" cxnId="{3F72890E-EC91-44C1-9ACA-A76982ECF410}">
      <dgm:prSet/>
      <dgm:spPr/>
      <dgm:t>
        <a:bodyPr/>
        <a:lstStyle/>
        <a:p>
          <a:endParaRPr lang="en-GB"/>
        </a:p>
      </dgm:t>
    </dgm:pt>
    <dgm:pt modelId="{8DD857F5-95CA-4F33-90BF-67B5AE2A2C20}" type="pres">
      <dgm:prSet presAssocID="{51727109-DFE5-4852-8103-B2F2924AC30F}" presName="diagram" presStyleCnt="0">
        <dgm:presLayoutVars>
          <dgm:chMax val="1"/>
          <dgm:dir/>
          <dgm:animLvl val="ctr"/>
          <dgm:resizeHandles val="exact"/>
        </dgm:presLayoutVars>
      </dgm:prSet>
      <dgm:spPr/>
    </dgm:pt>
    <dgm:pt modelId="{09E95101-C40F-4BAC-A723-355724B1676D}" type="pres">
      <dgm:prSet presAssocID="{51727109-DFE5-4852-8103-B2F2924AC30F}" presName="matrix" presStyleCnt="0"/>
      <dgm:spPr/>
    </dgm:pt>
    <dgm:pt modelId="{E40C0189-E979-4156-9986-84AB24A977C4}" type="pres">
      <dgm:prSet presAssocID="{51727109-DFE5-4852-8103-B2F2924AC30F}" presName="tile1" presStyleLbl="node1" presStyleIdx="0" presStyleCnt="4"/>
      <dgm:spPr/>
    </dgm:pt>
    <dgm:pt modelId="{21DBB583-7528-4193-98F1-FC30F08AACD9}" type="pres">
      <dgm:prSet presAssocID="{51727109-DFE5-4852-8103-B2F2924AC30F}" presName="tile1text" presStyleLbl="node1" presStyleIdx="0" presStyleCnt="4">
        <dgm:presLayoutVars>
          <dgm:chMax val="0"/>
          <dgm:chPref val="0"/>
          <dgm:bulletEnabled val="1"/>
        </dgm:presLayoutVars>
      </dgm:prSet>
      <dgm:spPr/>
    </dgm:pt>
    <dgm:pt modelId="{2E52F4D2-3AD7-48AA-874F-ECE9A306C6F8}" type="pres">
      <dgm:prSet presAssocID="{51727109-DFE5-4852-8103-B2F2924AC30F}" presName="tile2" presStyleLbl="node1" presStyleIdx="1" presStyleCnt="4"/>
      <dgm:spPr/>
    </dgm:pt>
    <dgm:pt modelId="{C03A20F9-22E9-4193-AA93-411F5D9B3409}" type="pres">
      <dgm:prSet presAssocID="{51727109-DFE5-4852-8103-B2F2924AC30F}" presName="tile2text" presStyleLbl="node1" presStyleIdx="1" presStyleCnt="4">
        <dgm:presLayoutVars>
          <dgm:chMax val="0"/>
          <dgm:chPref val="0"/>
          <dgm:bulletEnabled val="1"/>
        </dgm:presLayoutVars>
      </dgm:prSet>
      <dgm:spPr/>
    </dgm:pt>
    <dgm:pt modelId="{0947E5B1-B6AB-4223-9B39-9C1FBDD1D22E}" type="pres">
      <dgm:prSet presAssocID="{51727109-DFE5-4852-8103-B2F2924AC30F}" presName="tile3" presStyleLbl="node1" presStyleIdx="2" presStyleCnt="4"/>
      <dgm:spPr/>
    </dgm:pt>
    <dgm:pt modelId="{37437B7C-B063-4C97-9A1C-CF5033146315}" type="pres">
      <dgm:prSet presAssocID="{51727109-DFE5-4852-8103-B2F2924AC30F}" presName="tile3text" presStyleLbl="node1" presStyleIdx="2" presStyleCnt="4">
        <dgm:presLayoutVars>
          <dgm:chMax val="0"/>
          <dgm:chPref val="0"/>
          <dgm:bulletEnabled val="1"/>
        </dgm:presLayoutVars>
      </dgm:prSet>
      <dgm:spPr/>
    </dgm:pt>
    <dgm:pt modelId="{1CDE857E-47F8-47F9-BB1E-270F658237B9}" type="pres">
      <dgm:prSet presAssocID="{51727109-DFE5-4852-8103-B2F2924AC30F}" presName="tile4" presStyleLbl="node1" presStyleIdx="3" presStyleCnt="4"/>
      <dgm:spPr/>
    </dgm:pt>
    <dgm:pt modelId="{B3D5BDFE-C91A-41A6-86CF-CD2D54508FB0}" type="pres">
      <dgm:prSet presAssocID="{51727109-DFE5-4852-8103-B2F2924AC30F}" presName="tile4text" presStyleLbl="node1" presStyleIdx="3" presStyleCnt="4">
        <dgm:presLayoutVars>
          <dgm:chMax val="0"/>
          <dgm:chPref val="0"/>
          <dgm:bulletEnabled val="1"/>
        </dgm:presLayoutVars>
      </dgm:prSet>
      <dgm:spPr/>
    </dgm:pt>
    <dgm:pt modelId="{9FC7112E-0FED-4C26-8C85-6C52505421F4}" type="pres">
      <dgm:prSet presAssocID="{51727109-DFE5-4852-8103-B2F2924AC30F}" presName="centerTile" presStyleLbl="fgShp" presStyleIdx="0" presStyleCnt="1">
        <dgm:presLayoutVars>
          <dgm:chMax val="0"/>
          <dgm:chPref val="0"/>
        </dgm:presLayoutVars>
      </dgm:prSet>
      <dgm:spPr/>
    </dgm:pt>
  </dgm:ptLst>
  <dgm:cxnLst>
    <dgm:cxn modelId="{3F72890E-EC91-44C1-9ACA-A76982ECF410}" srcId="{0A61073C-E1D5-455A-A38F-9FA14E4A7558}" destId="{642645B7-6471-460E-8686-441E784F0461}" srcOrd="2" destOrd="0" parTransId="{078E6E40-EB47-484E-A36B-CC2EA9489960}" sibTransId="{178D1CC0-5412-49DF-BDE8-850504D863CD}"/>
    <dgm:cxn modelId="{6330FC19-06C9-4567-85DC-7C1876576E81}" type="presOf" srcId="{B83C1FA0-D829-4920-AC98-58F8A135C98F}" destId="{B3D5BDFE-C91A-41A6-86CF-CD2D54508FB0}" srcOrd="1" destOrd="0" presId="urn:microsoft.com/office/officeart/2005/8/layout/matrix1"/>
    <dgm:cxn modelId="{8491141C-DCF3-4DDF-8138-D2805CE5E11F}" type="presOf" srcId="{4A4B5A54-A736-47C0-B8E5-1384DED5B8D9}" destId="{2E52F4D2-3AD7-48AA-874F-ECE9A306C6F8}" srcOrd="0" destOrd="0" presId="urn:microsoft.com/office/officeart/2005/8/layout/matrix1"/>
    <dgm:cxn modelId="{74CBF12C-5466-47C1-B646-F02362F86C8D}" type="presOf" srcId="{642645B7-6471-460E-8686-441E784F0461}" destId="{0947E5B1-B6AB-4223-9B39-9C1FBDD1D22E}" srcOrd="0" destOrd="0" presId="urn:microsoft.com/office/officeart/2005/8/layout/matrix1"/>
    <dgm:cxn modelId="{93155340-0918-413D-BB1B-0229783C661B}" srcId="{0A61073C-E1D5-455A-A38F-9FA14E4A7558}" destId="{4B417699-E002-4C82-A89F-D1000EB68F2F}" srcOrd="0" destOrd="0" parTransId="{6D148EF6-9315-46BC-B572-8A3E7B340511}" sibTransId="{946A7AC5-559F-450F-91E9-704FE7A33326}"/>
    <dgm:cxn modelId="{FF11D65C-D3B0-4C7F-B934-F4BED15D34F0}" type="presOf" srcId="{4B417699-E002-4C82-A89F-D1000EB68F2F}" destId="{21DBB583-7528-4193-98F1-FC30F08AACD9}" srcOrd="1" destOrd="0" presId="urn:microsoft.com/office/officeart/2005/8/layout/matrix1"/>
    <dgm:cxn modelId="{00E66A43-1CF4-48B0-AFE4-5DC3DFB436F3}" type="presOf" srcId="{B83C1FA0-D829-4920-AC98-58F8A135C98F}" destId="{1CDE857E-47F8-47F9-BB1E-270F658237B9}" srcOrd="0" destOrd="0" presId="urn:microsoft.com/office/officeart/2005/8/layout/matrix1"/>
    <dgm:cxn modelId="{8507BB51-8B4E-43D4-8E91-32E121DA932F}" type="presOf" srcId="{4A4B5A54-A736-47C0-B8E5-1384DED5B8D9}" destId="{C03A20F9-22E9-4193-AA93-411F5D9B3409}" srcOrd="1" destOrd="0" presId="urn:microsoft.com/office/officeart/2005/8/layout/matrix1"/>
    <dgm:cxn modelId="{42A6D377-81E6-4FDE-A956-29D8284279E0}" type="presOf" srcId="{0A61073C-E1D5-455A-A38F-9FA14E4A7558}" destId="{9FC7112E-0FED-4C26-8C85-6C52505421F4}" srcOrd="0" destOrd="0" presId="urn:microsoft.com/office/officeart/2005/8/layout/matrix1"/>
    <dgm:cxn modelId="{CBB59B8C-45DE-443B-AAD9-5C016964EDD2}" type="presOf" srcId="{51727109-DFE5-4852-8103-B2F2924AC30F}" destId="{8DD857F5-95CA-4F33-90BF-67B5AE2A2C20}" srcOrd="0" destOrd="0" presId="urn:microsoft.com/office/officeart/2005/8/layout/matrix1"/>
    <dgm:cxn modelId="{58B19795-4E94-4110-89F4-93D854BF843F}" type="presOf" srcId="{4B417699-E002-4C82-A89F-D1000EB68F2F}" destId="{E40C0189-E979-4156-9986-84AB24A977C4}" srcOrd="0" destOrd="0" presId="urn:microsoft.com/office/officeart/2005/8/layout/matrix1"/>
    <dgm:cxn modelId="{BA3C58BF-EB5F-44F2-ACEF-2C591755FD47}" srcId="{0A61073C-E1D5-455A-A38F-9FA14E4A7558}" destId="{B83C1FA0-D829-4920-AC98-58F8A135C98F}" srcOrd="3" destOrd="0" parTransId="{D267A3E3-7DBB-49D5-8BDD-9464F1A0A34E}" sibTransId="{E863ED5F-D2A7-4838-BF0D-1F0AD65CEAFC}"/>
    <dgm:cxn modelId="{754931EC-BD6F-409B-B68D-8719B6EFC494}" type="presOf" srcId="{642645B7-6471-460E-8686-441E784F0461}" destId="{37437B7C-B063-4C97-9A1C-CF5033146315}" srcOrd="1" destOrd="0" presId="urn:microsoft.com/office/officeart/2005/8/layout/matrix1"/>
    <dgm:cxn modelId="{95372FF5-F743-44EC-B982-3869AC8C8D29}" srcId="{51727109-DFE5-4852-8103-B2F2924AC30F}" destId="{0A61073C-E1D5-455A-A38F-9FA14E4A7558}" srcOrd="0" destOrd="0" parTransId="{5677A5C8-0341-4ADC-88F3-0543E3C380D3}" sibTransId="{280887CE-B77F-4950-BF7C-10DCA4B606B6}"/>
    <dgm:cxn modelId="{C51A1AFF-A086-4F7B-827A-EEFAFF27E1D9}" srcId="{0A61073C-E1D5-455A-A38F-9FA14E4A7558}" destId="{4A4B5A54-A736-47C0-B8E5-1384DED5B8D9}" srcOrd="1" destOrd="0" parTransId="{FB724061-13CA-4F0B-A5E2-814BED6D0FF8}" sibTransId="{29F253ED-A93F-4B72-A2B8-1B838AFEA6E2}"/>
    <dgm:cxn modelId="{004974DC-A623-4174-93BE-E22BB3B77A3D}" type="presParOf" srcId="{8DD857F5-95CA-4F33-90BF-67B5AE2A2C20}" destId="{09E95101-C40F-4BAC-A723-355724B1676D}" srcOrd="0" destOrd="0" presId="urn:microsoft.com/office/officeart/2005/8/layout/matrix1"/>
    <dgm:cxn modelId="{8E5B8DED-B7E4-4ADF-9742-D32217F55431}" type="presParOf" srcId="{09E95101-C40F-4BAC-A723-355724B1676D}" destId="{E40C0189-E979-4156-9986-84AB24A977C4}" srcOrd="0" destOrd="0" presId="urn:microsoft.com/office/officeart/2005/8/layout/matrix1"/>
    <dgm:cxn modelId="{3D1AB8C4-CBA0-4965-A37F-05C3E5211D39}" type="presParOf" srcId="{09E95101-C40F-4BAC-A723-355724B1676D}" destId="{21DBB583-7528-4193-98F1-FC30F08AACD9}" srcOrd="1" destOrd="0" presId="urn:microsoft.com/office/officeart/2005/8/layout/matrix1"/>
    <dgm:cxn modelId="{E0CD9645-9897-43F1-AFF8-DE97705BE97B}" type="presParOf" srcId="{09E95101-C40F-4BAC-A723-355724B1676D}" destId="{2E52F4D2-3AD7-48AA-874F-ECE9A306C6F8}" srcOrd="2" destOrd="0" presId="urn:microsoft.com/office/officeart/2005/8/layout/matrix1"/>
    <dgm:cxn modelId="{443D906F-F386-4FD5-B0B3-6DAF76C9496D}" type="presParOf" srcId="{09E95101-C40F-4BAC-A723-355724B1676D}" destId="{C03A20F9-22E9-4193-AA93-411F5D9B3409}" srcOrd="3" destOrd="0" presId="urn:microsoft.com/office/officeart/2005/8/layout/matrix1"/>
    <dgm:cxn modelId="{2C7FD64A-8955-4912-9C55-49C7ACE44B60}" type="presParOf" srcId="{09E95101-C40F-4BAC-A723-355724B1676D}" destId="{0947E5B1-B6AB-4223-9B39-9C1FBDD1D22E}" srcOrd="4" destOrd="0" presId="urn:microsoft.com/office/officeart/2005/8/layout/matrix1"/>
    <dgm:cxn modelId="{92FBC0AB-4F3F-44AD-B89B-6719A58F69F1}" type="presParOf" srcId="{09E95101-C40F-4BAC-A723-355724B1676D}" destId="{37437B7C-B063-4C97-9A1C-CF5033146315}" srcOrd="5" destOrd="0" presId="urn:microsoft.com/office/officeart/2005/8/layout/matrix1"/>
    <dgm:cxn modelId="{3CB5E09E-C0EA-45A2-B994-51A9C4F0A03D}" type="presParOf" srcId="{09E95101-C40F-4BAC-A723-355724B1676D}" destId="{1CDE857E-47F8-47F9-BB1E-270F658237B9}" srcOrd="6" destOrd="0" presId="urn:microsoft.com/office/officeart/2005/8/layout/matrix1"/>
    <dgm:cxn modelId="{8A0B40CE-68BB-4FB2-9E04-017D376D84C6}" type="presParOf" srcId="{09E95101-C40F-4BAC-A723-355724B1676D}" destId="{B3D5BDFE-C91A-41A6-86CF-CD2D54508FB0}" srcOrd="7" destOrd="0" presId="urn:microsoft.com/office/officeart/2005/8/layout/matrix1"/>
    <dgm:cxn modelId="{A249C613-7C82-4E49-A53F-3D88F6233AC0}" type="presParOf" srcId="{8DD857F5-95CA-4F33-90BF-67B5AE2A2C20}" destId="{9FC7112E-0FED-4C26-8C85-6C52505421F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F0DFF2-318E-4E0F-9D1D-E1706A3100C8}"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A06CE057-6615-4E0A-8CBB-994C7CE76885}">
      <dgm:prSet phldrT="[Text]"/>
      <dgm:spPr/>
      <dgm:t>
        <a:bodyPr/>
        <a:lstStyle/>
        <a:p>
          <a:r>
            <a:rPr lang="en-GB" b="1" noProof="0" dirty="0"/>
            <a:t>Children</a:t>
          </a:r>
        </a:p>
      </dgm:t>
    </dgm:pt>
    <dgm:pt modelId="{0EEEE298-BBD9-479A-BEFC-D10170DD98F5}" type="parTrans" cxnId="{3208959F-7522-4D6D-99AB-C4D103ECCCEC}">
      <dgm:prSet/>
      <dgm:spPr/>
      <dgm:t>
        <a:bodyPr/>
        <a:lstStyle/>
        <a:p>
          <a:endParaRPr lang="en-GB"/>
        </a:p>
      </dgm:t>
    </dgm:pt>
    <dgm:pt modelId="{130F6B58-31E0-4FC0-B97F-5D5D87329717}" type="sibTrans" cxnId="{3208959F-7522-4D6D-99AB-C4D103ECCCEC}">
      <dgm:prSet/>
      <dgm:spPr/>
      <dgm:t>
        <a:bodyPr/>
        <a:lstStyle/>
        <a:p>
          <a:endParaRPr lang="en-GB"/>
        </a:p>
      </dgm:t>
    </dgm:pt>
    <dgm:pt modelId="{CEE24A12-8106-487A-BE3F-70E4DC520EC9}">
      <dgm:prSet phldrT="[Text]"/>
      <dgm:spPr/>
      <dgm:t>
        <a:bodyPr/>
        <a:lstStyle/>
        <a:p>
          <a:pPr>
            <a:buFont typeface="Arial" panose="020B0604020202020204" pitchFamily="34" charset="0"/>
            <a:buChar char="•"/>
          </a:pPr>
          <a:r>
            <a:rPr lang="en-GB" noProof="0">
              <a:effectLst/>
            </a:rPr>
            <a:t>aggressive behaviour and language</a:t>
          </a:r>
          <a:endParaRPr lang="en-GB" noProof="0" dirty="0"/>
        </a:p>
      </dgm:t>
    </dgm:pt>
    <dgm:pt modelId="{5587E3A5-0EE9-4D26-AF73-8D019999C38E}" type="parTrans" cxnId="{5A80D126-782A-4C64-816E-F0D350399046}">
      <dgm:prSet/>
      <dgm:spPr/>
      <dgm:t>
        <a:bodyPr/>
        <a:lstStyle/>
        <a:p>
          <a:endParaRPr lang="en-GB"/>
        </a:p>
      </dgm:t>
    </dgm:pt>
    <dgm:pt modelId="{C4536F6C-FEB2-4B16-943A-E7500B064D7D}" type="sibTrans" cxnId="{5A80D126-782A-4C64-816E-F0D350399046}">
      <dgm:prSet/>
      <dgm:spPr/>
      <dgm:t>
        <a:bodyPr/>
        <a:lstStyle/>
        <a:p>
          <a:endParaRPr lang="en-GB"/>
        </a:p>
      </dgm:t>
    </dgm:pt>
    <dgm:pt modelId="{C077A18D-152A-4888-8E2C-DB3324F47CED}">
      <dgm:prSet phldrT="[Text]"/>
      <dgm:spPr/>
      <dgm:t>
        <a:bodyPr/>
        <a:lstStyle/>
        <a:p>
          <a:r>
            <a:rPr lang="en-GB" noProof="0">
              <a:effectLst/>
            </a:rPr>
            <a:t>bedwetting</a:t>
          </a:r>
          <a:endParaRPr lang="en-GB" noProof="0" dirty="0"/>
        </a:p>
      </dgm:t>
    </dgm:pt>
    <dgm:pt modelId="{2CAA1865-2888-44DE-A49A-B458A99058A9}" type="parTrans" cxnId="{F21FD50F-A9E8-4E3C-A9E9-2D42664F964F}">
      <dgm:prSet/>
      <dgm:spPr/>
      <dgm:t>
        <a:bodyPr/>
        <a:lstStyle/>
        <a:p>
          <a:endParaRPr lang="en-GB"/>
        </a:p>
      </dgm:t>
    </dgm:pt>
    <dgm:pt modelId="{EB7328B9-B396-43BE-BF85-7676F3DB3FAE}" type="sibTrans" cxnId="{F21FD50F-A9E8-4E3C-A9E9-2D42664F964F}">
      <dgm:prSet/>
      <dgm:spPr/>
      <dgm:t>
        <a:bodyPr/>
        <a:lstStyle/>
        <a:p>
          <a:endParaRPr lang="en-GB"/>
        </a:p>
      </dgm:t>
    </dgm:pt>
    <dgm:pt modelId="{761D95A1-D76B-4EA5-BFF8-46AF05574F95}">
      <dgm:prSet phldrT="[Text]"/>
      <dgm:spPr>
        <a:solidFill>
          <a:schemeClr val="accent3">
            <a:lumMod val="60000"/>
            <a:lumOff val="40000"/>
          </a:schemeClr>
        </a:solidFill>
      </dgm:spPr>
      <dgm:t>
        <a:bodyPr/>
        <a:lstStyle/>
        <a:p>
          <a:pPr>
            <a:buFont typeface="Arial" panose="020B0604020202020204" pitchFamily="34" charset="0"/>
            <a:buChar char="•"/>
          </a:pPr>
          <a:r>
            <a:rPr lang="en-GB" noProof="0" dirty="0">
              <a:effectLst/>
            </a:rPr>
            <a:t>restlessness and problems with concentration</a:t>
          </a:r>
          <a:endParaRPr lang="en-GB" noProof="0" dirty="0"/>
        </a:p>
      </dgm:t>
    </dgm:pt>
    <dgm:pt modelId="{192B0AC1-0528-4989-BBD8-EB3D1A758A6E}" type="parTrans" cxnId="{DF987F98-73D3-4285-A999-AC9CD42FE331}">
      <dgm:prSet/>
      <dgm:spPr/>
      <dgm:t>
        <a:bodyPr/>
        <a:lstStyle/>
        <a:p>
          <a:endParaRPr lang="en-GB"/>
        </a:p>
      </dgm:t>
    </dgm:pt>
    <dgm:pt modelId="{4DFA829B-EDA0-4EC9-A786-3CC3FB81EECE}" type="sibTrans" cxnId="{DF987F98-73D3-4285-A999-AC9CD42FE331}">
      <dgm:prSet/>
      <dgm:spPr/>
      <dgm:t>
        <a:bodyPr/>
        <a:lstStyle/>
        <a:p>
          <a:endParaRPr lang="en-GB"/>
        </a:p>
      </dgm:t>
    </dgm:pt>
    <dgm:pt modelId="{F4C77109-BE09-401A-B0AA-51E36E819651}">
      <dgm:prSet phldrT="[Text]"/>
      <dgm:spPr/>
      <dgm:t>
        <a:bodyPr/>
        <a:lstStyle/>
        <a:p>
          <a:pPr>
            <a:buFont typeface="Arial" panose="020B0604020202020204" pitchFamily="34" charset="0"/>
            <a:buChar char="•"/>
          </a:pPr>
          <a:r>
            <a:rPr lang="en-GB" noProof="0">
              <a:effectLst/>
            </a:rPr>
            <a:t>noticeable decline in school performance</a:t>
          </a:r>
          <a:endParaRPr lang="en-GB" noProof="0" dirty="0"/>
        </a:p>
      </dgm:t>
    </dgm:pt>
    <dgm:pt modelId="{13CC03ED-790F-4920-AA6D-80D6F411DA22}" type="parTrans" cxnId="{020019B5-0463-4FC7-9FFB-B0481A526034}">
      <dgm:prSet/>
      <dgm:spPr/>
      <dgm:t>
        <a:bodyPr/>
        <a:lstStyle/>
        <a:p>
          <a:endParaRPr lang="en-GB"/>
        </a:p>
      </dgm:t>
    </dgm:pt>
    <dgm:pt modelId="{87CD1CB0-6124-4114-9399-39D937982F19}" type="sibTrans" cxnId="{020019B5-0463-4FC7-9FFB-B0481A526034}">
      <dgm:prSet/>
      <dgm:spPr/>
      <dgm:t>
        <a:bodyPr/>
        <a:lstStyle/>
        <a:p>
          <a:endParaRPr lang="en-GB"/>
        </a:p>
      </dgm:t>
    </dgm:pt>
    <dgm:pt modelId="{666C4822-C34E-49BA-9DC6-D1F9728AD405}" type="pres">
      <dgm:prSet presAssocID="{3BF0DFF2-318E-4E0F-9D1D-E1706A3100C8}" presName="diagram" presStyleCnt="0">
        <dgm:presLayoutVars>
          <dgm:chMax val="1"/>
          <dgm:dir/>
          <dgm:animLvl val="ctr"/>
          <dgm:resizeHandles val="exact"/>
        </dgm:presLayoutVars>
      </dgm:prSet>
      <dgm:spPr/>
    </dgm:pt>
    <dgm:pt modelId="{26AFA2CB-C85C-4ECB-A4DA-CC668CEB1FE8}" type="pres">
      <dgm:prSet presAssocID="{3BF0DFF2-318E-4E0F-9D1D-E1706A3100C8}" presName="matrix" presStyleCnt="0"/>
      <dgm:spPr/>
    </dgm:pt>
    <dgm:pt modelId="{C188D4E8-C620-46EE-B02C-7980B9820014}" type="pres">
      <dgm:prSet presAssocID="{3BF0DFF2-318E-4E0F-9D1D-E1706A3100C8}" presName="tile1" presStyleLbl="node1" presStyleIdx="0" presStyleCnt="4"/>
      <dgm:spPr/>
    </dgm:pt>
    <dgm:pt modelId="{A0C08E2B-A5A1-42B8-BA9B-CF5FD841632C}" type="pres">
      <dgm:prSet presAssocID="{3BF0DFF2-318E-4E0F-9D1D-E1706A3100C8}" presName="tile1text" presStyleLbl="node1" presStyleIdx="0" presStyleCnt="4">
        <dgm:presLayoutVars>
          <dgm:chMax val="0"/>
          <dgm:chPref val="0"/>
          <dgm:bulletEnabled val="1"/>
        </dgm:presLayoutVars>
      </dgm:prSet>
      <dgm:spPr/>
    </dgm:pt>
    <dgm:pt modelId="{B8ACFE88-4457-4064-BA1F-675E63F3FF88}" type="pres">
      <dgm:prSet presAssocID="{3BF0DFF2-318E-4E0F-9D1D-E1706A3100C8}" presName="tile2" presStyleLbl="node1" presStyleIdx="1" presStyleCnt="4" custLinFactNeighborX="1370"/>
      <dgm:spPr/>
    </dgm:pt>
    <dgm:pt modelId="{3DEED7F4-72B7-4AA7-96B9-2728C5043F99}" type="pres">
      <dgm:prSet presAssocID="{3BF0DFF2-318E-4E0F-9D1D-E1706A3100C8}" presName="tile2text" presStyleLbl="node1" presStyleIdx="1" presStyleCnt="4">
        <dgm:presLayoutVars>
          <dgm:chMax val="0"/>
          <dgm:chPref val="0"/>
          <dgm:bulletEnabled val="1"/>
        </dgm:presLayoutVars>
      </dgm:prSet>
      <dgm:spPr/>
    </dgm:pt>
    <dgm:pt modelId="{F26A4AD3-6945-4404-B0E5-2D755B1B42AD}" type="pres">
      <dgm:prSet presAssocID="{3BF0DFF2-318E-4E0F-9D1D-E1706A3100C8}" presName="tile3" presStyleLbl="node1" presStyleIdx="2" presStyleCnt="4" custLinFactNeighborX="1370" custLinFactNeighborY="8328"/>
      <dgm:spPr/>
    </dgm:pt>
    <dgm:pt modelId="{233789E0-4303-4FE5-B90F-AEE317F5E76A}" type="pres">
      <dgm:prSet presAssocID="{3BF0DFF2-318E-4E0F-9D1D-E1706A3100C8}" presName="tile3text" presStyleLbl="node1" presStyleIdx="2" presStyleCnt="4">
        <dgm:presLayoutVars>
          <dgm:chMax val="0"/>
          <dgm:chPref val="0"/>
          <dgm:bulletEnabled val="1"/>
        </dgm:presLayoutVars>
      </dgm:prSet>
      <dgm:spPr/>
    </dgm:pt>
    <dgm:pt modelId="{CABD8BD4-2D02-492C-B396-3CB103069A58}" type="pres">
      <dgm:prSet presAssocID="{3BF0DFF2-318E-4E0F-9D1D-E1706A3100C8}" presName="tile4" presStyleLbl="node1" presStyleIdx="3" presStyleCnt="4"/>
      <dgm:spPr/>
    </dgm:pt>
    <dgm:pt modelId="{A0DF045C-891D-4832-B10B-D2BDB32E37FD}" type="pres">
      <dgm:prSet presAssocID="{3BF0DFF2-318E-4E0F-9D1D-E1706A3100C8}" presName="tile4text" presStyleLbl="node1" presStyleIdx="3" presStyleCnt="4">
        <dgm:presLayoutVars>
          <dgm:chMax val="0"/>
          <dgm:chPref val="0"/>
          <dgm:bulletEnabled val="1"/>
        </dgm:presLayoutVars>
      </dgm:prSet>
      <dgm:spPr/>
    </dgm:pt>
    <dgm:pt modelId="{30624D29-FFBA-42CE-9BCC-C2A54CF23B70}" type="pres">
      <dgm:prSet presAssocID="{3BF0DFF2-318E-4E0F-9D1D-E1706A3100C8}" presName="centerTile" presStyleLbl="fgShp" presStyleIdx="0" presStyleCnt="1">
        <dgm:presLayoutVars>
          <dgm:chMax val="0"/>
          <dgm:chPref val="0"/>
        </dgm:presLayoutVars>
      </dgm:prSet>
      <dgm:spPr/>
    </dgm:pt>
  </dgm:ptLst>
  <dgm:cxnLst>
    <dgm:cxn modelId="{8177870C-3451-4C40-B7D3-7F52E23721E6}" type="presOf" srcId="{F4C77109-BE09-401A-B0AA-51E36E819651}" destId="{A0DF045C-891D-4832-B10B-D2BDB32E37FD}" srcOrd="1" destOrd="0" presId="urn:microsoft.com/office/officeart/2005/8/layout/matrix1"/>
    <dgm:cxn modelId="{F21FD50F-A9E8-4E3C-A9E9-2D42664F964F}" srcId="{A06CE057-6615-4E0A-8CBB-994C7CE76885}" destId="{C077A18D-152A-4888-8E2C-DB3324F47CED}" srcOrd="1" destOrd="0" parTransId="{2CAA1865-2888-44DE-A49A-B458A99058A9}" sibTransId="{EB7328B9-B396-43BE-BF85-7676F3DB3FAE}"/>
    <dgm:cxn modelId="{7085FB11-37E4-40C3-BD63-50B5D675343C}" type="presOf" srcId="{761D95A1-D76B-4EA5-BFF8-46AF05574F95}" destId="{233789E0-4303-4FE5-B90F-AEE317F5E76A}" srcOrd="1" destOrd="0" presId="urn:microsoft.com/office/officeart/2005/8/layout/matrix1"/>
    <dgm:cxn modelId="{0E1A7716-1005-467B-9761-86CD99BB27E5}" type="presOf" srcId="{C077A18D-152A-4888-8E2C-DB3324F47CED}" destId="{3DEED7F4-72B7-4AA7-96B9-2728C5043F99}" srcOrd="1" destOrd="0" presId="urn:microsoft.com/office/officeart/2005/8/layout/matrix1"/>
    <dgm:cxn modelId="{59A66120-F7C6-44AA-9531-A336DCF4CCF8}" type="presOf" srcId="{C077A18D-152A-4888-8E2C-DB3324F47CED}" destId="{B8ACFE88-4457-4064-BA1F-675E63F3FF88}" srcOrd="0" destOrd="0" presId="urn:microsoft.com/office/officeart/2005/8/layout/matrix1"/>
    <dgm:cxn modelId="{5A80D126-782A-4C64-816E-F0D350399046}" srcId="{A06CE057-6615-4E0A-8CBB-994C7CE76885}" destId="{CEE24A12-8106-487A-BE3F-70E4DC520EC9}" srcOrd="0" destOrd="0" parTransId="{5587E3A5-0EE9-4D26-AF73-8D019999C38E}" sibTransId="{C4536F6C-FEB2-4B16-943A-E7500B064D7D}"/>
    <dgm:cxn modelId="{C9EE7842-A414-4EDE-9135-699D826F5C23}" type="presOf" srcId="{A06CE057-6615-4E0A-8CBB-994C7CE76885}" destId="{30624D29-FFBA-42CE-9BCC-C2A54CF23B70}" srcOrd="0" destOrd="0" presId="urn:microsoft.com/office/officeart/2005/8/layout/matrix1"/>
    <dgm:cxn modelId="{601F5656-BD95-4020-ACF2-999AB55EAE94}" type="presOf" srcId="{CEE24A12-8106-487A-BE3F-70E4DC520EC9}" destId="{A0C08E2B-A5A1-42B8-BA9B-CF5FD841632C}" srcOrd="1" destOrd="0" presId="urn:microsoft.com/office/officeart/2005/8/layout/matrix1"/>
    <dgm:cxn modelId="{DF987F98-73D3-4285-A999-AC9CD42FE331}" srcId="{A06CE057-6615-4E0A-8CBB-994C7CE76885}" destId="{761D95A1-D76B-4EA5-BFF8-46AF05574F95}" srcOrd="2" destOrd="0" parTransId="{192B0AC1-0528-4989-BBD8-EB3D1A758A6E}" sibTransId="{4DFA829B-EDA0-4EC9-A786-3CC3FB81EECE}"/>
    <dgm:cxn modelId="{18BB9499-52A3-4507-BC81-A7632DB3CE76}" type="presOf" srcId="{761D95A1-D76B-4EA5-BFF8-46AF05574F95}" destId="{F26A4AD3-6945-4404-B0E5-2D755B1B42AD}" srcOrd="0" destOrd="0" presId="urn:microsoft.com/office/officeart/2005/8/layout/matrix1"/>
    <dgm:cxn modelId="{3208959F-7522-4D6D-99AB-C4D103ECCCEC}" srcId="{3BF0DFF2-318E-4E0F-9D1D-E1706A3100C8}" destId="{A06CE057-6615-4E0A-8CBB-994C7CE76885}" srcOrd="0" destOrd="0" parTransId="{0EEEE298-BBD9-479A-BEFC-D10170DD98F5}" sibTransId="{130F6B58-31E0-4FC0-B97F-5D5D87329717}"/>
    <dgm:cxn modelId="{020019B5-0463-4FC7-9FFB-B0481A526034}" srcId="{A06CE057-6615-4E0A-8CBB-994C7CE76885}" destId="{F4C77109-BE09-401A-B0AA-51E36E819651}" srcOrd="3" destOrd="0" parTransId="{13CC03ED-790F-4920-AA6D-80D6F411DA22}" sibTransId="{87CD1CB0-6124-4114-9399-39D937982F19}"/>
    <dgm:cxn modelId="{0C2B9EB6-FA4A-447B-A986-A23451193CDD}" type="presOf" srcId="{3BF0DFF2-318E-4E0F-9D1D-E1706A3100C8}" destId="{666C4822-C34E-49BA-9DC6-D1F9728AD405}" srcOrd="0" destOrd="0" presId="urn:microsoft.com/office/officeart/2005/8/layout/matrix1"/>
    <dgm:cxn modelId="{759A21C2-9F6F-420C-A8D1-7AA1D4DE96F1}" type="presOf" srcId="{F4C77109-BE09-401A-B0AA-51E36E819651}" destId="{CABD8BD4-2D02-492C-B396-3CB103069A58}" srcOrd="0" destOrd="0" presId="urn:microsoft.com/office/officeart/2005/8/layout/matrix1"/>
    <dgm:cxn modelId="{9A708EE2-EC2A-45A0-BD7F-FC53A9FBBA62}" type="presOf" srcId="{CEE24A12-8106-487A-BE3F-70E4DC520EC9}" destId="{C188D4E8-C620-46EE-B02C-7980B9820014}" srcOrd="0" destOrd="0" presId="urn:microsoft.com/office/officeart/2005/8/layout/matrix1"/>
    <dgm:cxn modelId="{1EB1950E-2090-418B-AD17-A08F8B86C036}" type="presParOf" srcId="{666C4822-C34E-49BA-9DC6-D1F9728AD405}" destId="{26AFA2CB-C85C-4ECB-A4DA-CC668CEB1FE8}" srcOrd="0" destOrd="0" presId="urn:microsoft.com/office/officeart/2005/8/layout/matrix1"/>
    <dgm:cxn modelId="{59692E86-6067-4230-8439-D1E00B0482D1}" type="presParOf" srcId="{26AFA2CB-C85C-4ECB-A4DA-CC668CEB1FE8}" destId="{C188D4E8-C620-46EE-B02C-7980B9820014}" srcOrd="0" destOrd="0" presId="urn:microsoft.com/office/officeart/2005/8/layout/matrix1"/>
    <dgm:cxn modelId="{736B9490-A33A-4E8D-88BD-6149FBD136FA}" type="presParOf" srcId="{26AFA2CB-C85C-4ECB-A4DA-CC668CEB1FE8}" destId="{A0C08E2B-A5A1-42B8-BA9B-CF5FD841632C}" srcOrd="1" destOrd="0" presId="urn:microsoft.com/office/officeart/2005/8/layout/matrix1"/>
    <dgm:cxn modelId="{329A0816-5328-4C26-88DC-50DFBBC4003D}" type="presParOf" srcId="{26AFA2CB-C85C-4ECB-A4DA-CC668CEB1FE8}" destId="{B8ACFE88-4457-4064-BA1F-675E63F3FF88}" srcOrd="2" destOrd="0" presId="urn:microsoft.com/office/officeart/2005/8/layout/matrix1"/>
    <dgm:cxn modelId="{42BCFEC8-A051-456A-BB4C-4208D1D00C75}" type="presParOf" srcId="{26AFA2CB-C85C-4ECB-A4DA-CC668CEB1FE8}" destId="{3DEED7F4-72B7-4AA7-96B9-2728C5043F99}" srcOrd="3" destOrd="0" presId="urn:microsoft.com/office/officeart/2005/8/layout/matrix1"/>
    <dgm:cxn modelId="{8079C483-49E1-4634-84EA-30F39146454A}" type="presParOf" srcId="{26AFA2CB-C85C-4ECB-A4DA-CC668CEB1FE8}" destId="{F26A4AD3-6945-4404-B0E5-2D755B1B42AD}" srcOrd="4" destOrd="0" presId="urn:microsoft.com/office/officeart/2005/8/layout/matrix1"/>
    <dgm:cxn modelId="{69DDA21E-64F0-4E85-955B-3C3DBA92B22A}" type="presParOf" srcId="{26AFA2CB-C85C-4ECB-A4DA-CC668CEB1FE8}" destId="{233789E0-4303-4FE5-B90F-AEE317F5E76A}" srcOrd="5" destOrd="0" presId="urn:microsoft.com/office/officeart/2005/8/layout/matrix1"/>
    <dgm:cxn modelId="{2838B765-7DCC-4BF9-9205-167CA0B22562}" type="presParOf" srcId="{26AFA2CB-C85C-4ECB-A4DA-CC668CEB1FE8}" destId="{CABD8BD4-2D02-492C-B396-3CB103069A58}" srcOrd="6" destOrd="0" presId="urn:microsoft.com/office/officeart/2005/8/layout/matrix1"/>
    <dgm:cxn modelId="{E16B76D0-67AD-45FF-B1C0-D1DEDB34C41E}" type="presParOf" srcId="{26AFA2CB-C85C-4ECB-A4DA-CC668CEB1FE8}" destId="{A0DF045C-891D-4832-B10B-D2BDB32E37FD}" srcOrd="7" destOrd="0" presId="urn:microsoft.com/office/officeart/2005/8/layout/matrix1"/>
    <dgm:cxn modelId="{113EE746-7D25-4FAB-BD2A-6C1CCCFFFBEF}" type="presParOf" srcId="{666C4822-C34E-49BA-9DC6-D1F9728AD405}" destId="{30624D29-FFBA-42CE-9BCC-C2A54CF23B7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A8A65B-FC2E-45C6-8754-EC369BFDFEFB}" type="doc">
      <dgm:prSet loTypeId="urn:microsoft.com/office/officeart/2005/8/layout/vList3" loCatId="picture" qsTypeId="urn:microsoft.com/office/officeart/2005/8/quickstyle/simple3" qsCatId="simple" csTypeId="urn:microsoft.com/office/officeart/2005/8/colors/accent1_2" csCatId="accent1" phldr="1"/>
      <dgm:spPr/>
    </dgm:pt>
    <dgm:pt modelId="{C0BFD62A-22AD-4A98-A891-9C75F2DDEB2F}">
      <dgm:prSet phldrT="[Text]"/>
      <dgm:spPr/>
      <dgm:t>
        <a:bodyPr/>
        <a:lstStyle/>
        <a:p>
          <a:r>
            <a:rPr lang="en-GB" b="0" noProof="0"/>
            <a:t>Listen</a:t>
          </a:r>
          <a:endParaRPr lang="en-GB" b="0" noProof="0" dirty="0"/>
        </a:p>
      </dgm:t>
    </dgm:pt>
    <dgm:pt modelId="{77D24A9E-FDDA-44ED-B74B-1D225C64B042}" type="parTrans" cxnId="{928FFD27-6853-4C58-8168-299E2558455A}">
      <dgm:prSet/>
      <dgm:spPr/>
      <dgm:t>
        <a:bodyPr/>
        <a:lstStyle/>
        <a:p>
          <a:endParaRPr lang="en-GB"/>
        </a:p>
      </dgm:t>
    </dgm:pt>
    <dgm:pt modelId="{4200CA80-AB29-49FC-9BBC-DC4544F20014}" type="sibTrans" cxnId="{928FFD27-6853-4C58-8168-299E2558455A}">
      <dgm:prSet/>
      <dgm:spPr/>
      <dgm:t>
        <a:bodyPr/>
        <a:lstStyle/>
        <a:p>
          <a:endParaRPr lang="en-GB"/>
        </a:p>
      </dgm:t>
    </dgm:pt>
    <dgm:pt modelId="{753534DC-0BF8-4D99-B317-0FAF945D20A4}">
      <dgm:prSet phldrT="[Text]"/>
      <dgm:spPr/>
      <dgm:t>
        <a:bodyPr/>
        <a:lstStyle/>
        <a:p>
          <a:r>
            <a:rPr lang="en-GB" b="0" noProof="0"/>
            <a:t>Communicate belief</a:t>
          </a:r>
          <a:endParaRPr lang="en-GB" b="0" noProof="0" dirty="0"/>
        </a:p>
      </dgm:t>
    </dgm:pt>
    <dgm:pt modelId="{C989A656-81F1-4F7C-869D-4A55886CB7FF}" type="parTrans" cxnId="{1AFE76B7-FD96-45F6-BABE-F38C3D22BBB7}">
      <dgm:prSet/>
      <dgm:spPr/>
      <dgm:t>
        <a:bodyPr/>
        <a:lstStyle/>
        <a:p>
          <a:endParaRPr lang="en-GB"/>
        </a:p>
      </dgm:t>
    </dgm:pt>
    <dgm:pt modelId="{7285B3E1-B05A-43AE-8F7D-0A7763A2B9BF}" type="sibTrans" cxnId="{1AFE76B7-FD96-45F6-BABE-F38C3D22BBB7}">
      <dgm:prSet/>
      <dgm:spPr/>
      <dgm:t>
        <a:bodyPr/>
        <a:lstStyle/>
        <a:p>
          <a:endParaRPr lang="en-GB"/>
        </a:p>
      </dgm:t>
    </dgm:pt>
    <dgm:pt modelId="{2D7545EF-9816-4332-B8AF-6AABD760AA26}">
      <dgm:prSet phldrT="[Text]"/>
      <dgm:spPr/>
      <dgm:t>
        <a:bodyPr/>
        <a:lstStyle/>
        <a:p>
          <a:r>
            <a:rPr lang="en-GB" b="0" noProof="0"/>
            <a:t>Validate the decision to disclose</a:t>
          </a:r>
          <a:endParaRPr lang="en-GB" b="0" noProof="0" dirty="0"/>
        </a:p>
      </dgm:t>
    </dgm:pt>
    <dgm:pt modelId="{59064173-9DA3-4386-8C00-825EFDAED6E8}" type="parTrans" cxnId="{D8F2D726-28C6-4840-89A9-E2FE550DC576}">
      <dgm:prSet/>
      <dgm:spPr/>
      <dgm:t>
        <a:bodyPr/>
        <a:lstStyle/>
        <a:p>
          <a:endParaRPr lang="en-GB"/>
        </a:p>
      </dgm:t>
    </dgm:pt>
    <dgm:pt modelId="{340F0402-58B8-492A-8F93-BFF2D7A975F7}" type="sibTrans" cxnId="{D8F2D726-28C6-4840-89A9-E2FE550DC576}">
      <dgm:prSet/>
      <dgm:spPr/>
      <dgm:t>
        <a:bodyPr/>
        <a:lstStyle/>
        <a:p>
          <a:endParaRPr lang="en-GB"/>
        </a:p>
      </dgm:t>
    </dgm:pt>
    <dgm:pt modelId="{DEDE8B5E-AEB0-4D69-A096-A66F71AD9B8E}">
      <dgm:prSet phldrT="[Text]"/>
      <dgm:spPr/>
      <dgm:t>
        <a:bodyPr/>
        <a:lstStyle/>
        <a:p>
          <a:r>
            <a:rPr lang="en-GB" b="0" noProof="0"/>
            <a:t>Emphasize the unacceptability of violence</a:t>
          </a:r>
          <a:endParaRPr lang="en-GB" b="0" noProof="0" dirty="0"/>
        </a:p>
      </dgm:t>
    </dgm:pt>
    <dgm:pt modelId="{60C98F29-5B9E-4561-81C1-AC9A5ADF6812}" type="parTrans" cxnId="{9DEBB1E5-D843-4B71-9010-D9F199BDDD04}">
      <dgm:prSet/>
      <dgm:spPr/>
      <dgm:t>
        <a:bodyPr/>
        <a:lstStyle/>
        <a:p>
          <a:endParaRPr lang="en-GB"/>
        </a:p>
      </dgm:t>
    </dgm:pt>
    <dgm:pt modelId="{9545A9C7-D5E0-43CA-A65B-30C9B1AE66CF}" type="sibTrans" cxnId="{9DEBB1E5-D843-4B71-9010-D9F199BDDD04}">
      <dgm:prSet/>
      <dgm:spPr/>
      <dgm:t>
        <a:bodyPr/>
        <a:lstStyle/>
        <a:p>
          <a:endParaRPr lang="en-GB"/>
        </a:p>
      </dgm:t>
    </dgm:pt>
    <dgm:pt modelId="{AC966362-293D-441E-85B4-B861EAA1B6DE}">
      <dgm:prSet phldrT="[Text]"/>
      <dgm:spPr/>
      <dgm:t>
        <a:bodyPr/>
        <a:lstStyle/>
        <a:p>
          <a:r>
            <a:rPr lang="en-GB" b="0" noProof="0"/>
            <a:t>Be clear that the victim is not to blame</a:t>
          </a:r>
          <a:endParaRPr lang="en-GB" b="0" noProof="0" dirty="0"/>
        </a:p>
      </dgm:t>
    </dgm:pt>
    <dgm:pt modelId="{76E3853A-4D5E-483E-A904-174022C55FC8}" type="parTrans" cxnId="{7C197A32-E8D5-440A-BF6E-5F3FB5144D94}">
      <dgm:prSet/>
      <dgm:spPr/>
      <dgm:t>
        <a:bodyPr/>
        <a:lstStyle/>
        <a:p>
          <a:endParaRPr lang="en-GB"/>
        </a:p>
      </dgm:t>
    </dgm:pt>
    <dgm:pt modelId="{74875A88-87CF-4BB3-983D-F9B851BE0F6F}" type="sibTrans" cxnId="{7C197A32-E8D5-440A-BF6E-5F3FB5144D94}">
      <dgm:prSet/>
      <dgm:spPr/>
      <dgm:t>
        <a:bodyPr/>
        <a:lstStyle/>
        <a:p>
          <a:endParaRPr lang="en-GB"/>
        </a:p>
      </dgm:t>
    </dgm:pt>
    <dgm:pt modelId="{00448F02-DD29-44FD-B90D-2E0DE10732C2}" type="pres">
      <dgm:prSet presAssocID="{D7A8A65B-FC2E-45C6-8754-EC369BFDFEFB}" presName="linearFlow" presStyleCnt="0">
        <dgm:presLayoutVars>
          <dgm:dir/>
          <dgm:resizeHandles val="exact"/>
        </dgm:presLayoutVars>
      </dgm:prSet>
      <dgm:spPr/>
    </dgm:pt>
    <dgm:pt modelId="{9E0CBC18-B4DA-4289-B00B-5B7A082322C3}" type="pres">
      <dgm:prSet presAssocID="{C0BFD62A-22AD-4A98-A891-9C75F2DDEB2F}" presName="composite" presStyleCnt="0"/>
      <dgm:spPr/>
    </dgm:pt>
    <dgm:pt modelId="{9DEF932F-3DD9-4380-8FA6-FFEE55982A60}" type="pres">
      <dgm:prSet presAssocID="{C0BFD62A-22AD-4A98-A891-9C75F2DDEB2F}"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hr"/>
        </a:ext>
      </dgm:extLst>
    </dgm:pt>
    <dgm:pt modelId="{82281D77-85BE-40B0-AF0F-5289D27A20D9}" type="pres">
      <dgm:prSet presAssocID="{C0BFD62A-22AD-4A98-A891-9C75F2DDEB2F}" presName="txShp" presStyleLbl="node1" presStyleIdx="0" presStyleCnt="5">
        <dgm:presLayoutVars>
          <dgm:bulletEnabled val="1"/>
        </dgm:presLayoutVars>
      </dgm:prSet>
      <dgm:spPr/>
    </dgm:pt>
    <dgm:pt modelId="{7E9AAC94-628F-42A2-9C34-E72F47E1536B}" type="pres">
      <dgm:prSet presAssocID="{4200CA80-AB29-49FC-9BBC-DC4544F20014}" presName="spacing" presStyleCnt="0"/>
      <dgm:spPr/>
    </dgm:pt>
    <dgm:pt modelId="{D29236E1-1C9E-4A94-91FE-A3B1A37123E8}" type="pres">
      <dgm:prSet presAssocID="{753534DC-0BF8-4D99-B317-0FAF945D20A4}" presName="composite" presStyleCnt="0"/>
      <dgm:spPr/>
    </dgm:pt>
    <dgm:pt modelId="{A7B8FC48-AB59-4A4D-ADF4-987138A79E78}" type="pres">
      <dgm:prSet presAssocID="{753534DC-0BF8-4D99-B317-0FAF945D20A4}"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a:ext>
      </dgm:extLst>
    </dgm:pt>
    <dgm:pt modelId="{BF9952E4-6A36-4CE0-8772-D87C306EECEE}" type="pres">
      <dgm:prSet presAssocID="{753534DC-0BF8-4D99-B317-0FAF945D20A4}" presName="txShp" presStyleLbl="node1" presStyleIdx="1" presStyleCnt="5">
        <dgm:presLayoutVars>
          <dgm:bulletEnabled val="1"/>
        </dgm:presLayoutVars>
      </dgm:prSet>
      <dgm:spPr/>
    </dgm:pt>
    <dgm:pt modelId="{D75F4B22-5A82-410D-BE53-53360EC1436B}" type="pres">
      <dgm:prSet presAssocID="{7285B3E1-B05A-43AE-8F7D-0A7763A2B9BF}" presName="spacing" presStyleCnt="0"/>
      <dgm:spPr/>
    </dgm:pt>
    <dgm:pt modelId="{52A4F17D-F2B6-474F-99DC-A639441C3477}" type="pres">
      <dgm:prSet presAssocID="{2D7545EF-9816-4332-B8AF-6AABD760AA26}" presName="composite" presStyleCnt="0"/>
      <dgm:spPr/>
    </dgm:pt>
    <dgm:pt modelId="{D9F9AD06-C5EC-48E8-9C8B-FE58A7C32BDE}" type="pres">
      <dgm:prSet presAssocID="{2D7545EF-9816-4332-B8AF-6AABD760AA26}"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ot;Daumen hoch&quot;-Zeichen"/>
        </a:ext>
      </dgm:extLst>
    </dgm:pt>
    <dgm:pt modelId="{57093E12-247C-4717-B3D9-FE4910630DCF}" type="pres">
      <dgm:prSet presAssocID="{2D7545EF-9816-4332-B8AF-6AABD760AA26}" presName="txShp" presStyleLbl="node1" presStyleIdx="2" presStyleCnt="5">
        <dgm:presLayoutVars>
          <dgm:bulletEnabled val="1"/>
        </dgm:presLayoutVars>
      </dgm:prSet>
      <dgm:spPr/>
    </dgm:pt>
    <dgm:pt modelId="{FD197948-E069-416B-B6AF-A4522A95EC38}" type="pres">
      <dgm:prSet presAssocID="{340F0402-58B8-492A-8F93-BFF2D7A975F7}" presName="spacing" presStyleCnt="0"/>
      <dgm:spPr/>
    </dgm:pt>
    <dgm:pt modelId="{AA994F7E-5512-4180-B9FE-853C3966C884}" type="pres">
      <dgm:prSet presAssocID="{DEDE8B5E-AEB0-4D69-A096-A66F71AD9B8E}" presName="composite" presStyleCnt="0"/>
      <dgm:spPr/>
    </dgm:pt>
    <dgm:pt modelId="{A27EFDAB-10B9-4EF5-85A5-7B908354CB5A}" type="pres">
      <dgm:prSet presAssocID="{DEDE8B5E-AEB0-4D69-A096-A66F71AD9B8E}"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usrufezeichen"/>
        </a:ext>
      </dgm:extLst>
    </dgm:pt>
    <dgm:pt modelId="{6DF02D57-DE67-4AD5-BFB8-F68905ACCFF6}" type="pres">
      <dgm:prSet presAssocID="{DEDE8B5E-AEB0-4D69-A096-A66F71AD9B8E}" presName="txShp" presStyleLbl="node1" presStyleIdx="3" presStyleCnt="5">
        <dgm:presLayoutVars>
          <dgm:bulletEnabled val="1"/>
        </dgm:presLayoutVars>
      </dgm:prSet>
      <dgm:spPr/>
    </dgm:pt>
    <dgm:pt modelId="{4267E600-19DF-43BD-B2A8-9FB308D9410D}" type="pres">
      <dgm:prSet presAssocID="{9545A9C7-D5E0-43CA-A65B-30C9B1AE66CF}" presName="spacing" presStyleCnt="0"/>
      <dgm:spPr/>
    </dgm:pt>
    <dgm:pt modelId="{1EAC76C0-DE67-42F3-BC03-CFE86E478304}" type="pres">
      <dgm:prSet presAssocID="{AC966362-293D-441E-85B4-B861EAA1B6DE}" presName="composite" presStyleCnt="0"/>
      <dgm:spPr/>
    </dgm:pt>
    <dgm:pt modelId="{BE8C7B23-81D5-4B1B-BD7E-4306D7B72E13}" type="pres">
      <dgm:prSet presAssocID="{AC966362-293D-441E-85B4-B861EAA1B6DE}"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erz"/>
        </a:ext>
      </dgm:extLst>
    </dgm:pt>
    <dgm:pt modelId="{EECF68E4-19F2-4FB3-8ED2-8D4FAAB9EDA2}" type="pres">
      <dgm:prSet presAssocID="{AC966362-293D-441E-85B4-B861EAA1B6DE}" presName="txShp" presStyleLbl="node1" presStyleIdx="4" presStyleCnt="5">
        <dgm:presLayoutVars>
          <dgm:bulletEnabled val="1"/>
        </dgm:presLayoutVars>
      </dgm:prSet>
      <dgm:spPr/>
    </dgm:pt>
  </dgm:ptLst>
  <dgm:cxnLst>
    <dgm:cxn modelId="{62524809-E124-4C2B-BD4E-90AEDBF85483}" type="presOf" srcId="{AC966362-293D-441E-85B4-B861EAA1B6DE}" destId="{EECF68E4-19F2-4FB3-8ED2-8D4FAAB9EDA2}" srcOrd="0" destOrd="0" presId="urn:microsoft.com/office/officeart/2005/8/layout/vList3"/>
    <dgm:cxn modelId="{518AE117-4FAE-4774-B890-E0CF5F077604}" type="presOf" srcId="{753534DC-0BF8-4D99-B317-0FAF945D20A4}" destId="{BF9952E4-6A36-4CE0-8772-D87C306EECEE}" srcOrd="0" destOrd="0" presId="urn:microsoft.com/office/officeart/2005/8/layout/vList3"/>
    <dgm:cxn modelId="{D8F2D726-28C6-4840-89A9-E2FE550DC576}" srcId="{D7A8A65B-FC2E-45C6-8754-EC369BFDFEFB}" destId="{2D7545EF-9816-4332-B8AF-6AABD760AA26}" srcOrd="2" destOrd="0" parTransId="{59064173-9DA3-4386-8C00-825EFDAED6E8}" sibTransId="{340F0402-58B8-492A-8F93-BFF2D7A975F7}"/>
    <dgm:cxn modelId="{928FFD27-6853-4C58-8168-299E2558455A}" srcId="{D7A8A65B-FC2E-45C6-8754-EC369BFDFEFB}" destId="{C0BFD62A-22AD-4A98-A891-9C75F2DDEB2F}" srcOrd="0" destOrd="0" parTransId="{77D24A9E-FDDA-44ED-B74B-1D225C64B042}" sibTransId="{4200CA80-AB29-49FC-9BBC-DC4544F20014}"/>
    <dgm:cxn modelId="{7C197A32-E8D5-440A-BF6E-5F3FB5144D94}" srcId="{D7A8A65B-FC2E-45C6-8754-EC369BFDFEFB}" destId="{AC966362-293D-441E-85B4-B861EAA1B6DE}" srcOrd="4" destOrd="0" parTransId="{76E3853A-4D5E-483E-A904-174022C55FC8}" sibTransId="{74875A88-87CF-4BB3-983D-F9B851BE0F6F}"/>
    <dgm:cxn modelId="{42EA065C-4CC7-407B-B1BB-560D5E17F0E9}" type="presOf" srcId="{DEDE8B5E-AEB0-4D69-A096-A66F71AD9B8E}" destId="{6DF02D57-DE67-4AD5-BFB8-F68905ACCFF6}" srcOrd="0" destOrd="0" presId="urn:microsoft.com/office/officeart/2005/8/layout/vList3"/>
    <dgm:cxn modelId="{DF21C245-18DB-448D-8F2A-FCF142EAF1B1}" type="presOf" srcId="{D7A8A65B-FC2E-45C6-8754-EC369BFDFEFB}" destId="{00448F02-DD29-44FD-B90D-2E0DE10732C2}" srcOrd="0" destOrd="0" presId="urn:microsoft.com/office/officeart/2005/8/layout/vList3"/>
    <dgm:cxn modelId="{F2CB8451-CEA6-452D-B041-267503C17D91}" type="presOf" srcId="{2D7545EF-9816-4332-B8AF-6AABD760AA26}" destId="{57093E12-247C-4717-B3D9-FE4910630DCF}" srcOrd="0" destOrd="0" presId="urn:microsoft.com/office/officeart/2005/8/layout/vList3"/>
    <dgm:cxn modelId="{1AFE76B7-FD96-45F6-BABE-F38C3D22BBB7}" srcId="{D7A8A65B-FC2E-45C6-8754-EC369BFDFEFB}" destId="{753534DC-0BF8-4D99-B317-0FAF945D20A4}" srcOrd="1" destOrd="0" parTransId="{C989A656-81F1-4F7C-869D-4A55886CB7FF}" sibTransId="{7285B3E1-B05A-43AE-8F7D-0A7763A2B9BF}"/>
    <dgm:cxn modelId="{9DEBB1E5-D843-4B71-9010-D9F199BDDD04}" srcId="{D7A8A65B-FC2E-45C6-8754-EC369BFDFEFB}" destId="{DEDE8B5E-AEB0-4D69-A096-A66F71AD9B8E}" srcOrd="3" destOrd="0" parTransId="{60C98F29-5B9E-4561-81C1-AC9A5ADF6812}" sibTransId="{9545A9C7-D5E0-43CA-A65B-30C9B1AE66CF}"/>
    <dgm:cxn modelId="{D1E6C6ED-1146-4249-9B55-A3CBD8572FA0}" type="presOf" srcId="{C0BFD62A-22AD-4A98-A891-9C75F2DDEB2F}" destId="{82281D77-85BE-40B0-AF0F-5289D27A20D9}" srcOrd="0" destOrd="0" presId="urn:microsoft.com/office/officeart/2005/8/layout/vList3"/>
    <dgm:cxn modelId="{26BE7A04-9557-4601-A44F-A361536C7DF6}" type="presParOf" srcId="{00448F02-DD29-44FD-B90D-2E0DE10732C2}" destId="{9E0CBC18-B4DA-4289-B00B-5B7A082322C3}" srcOrd="0" destOrd="0" presId="urn:microsoft.com/office/officeart/2005/8/layout/vList3"/>
    <dgm:cxn modelId="{3CE6FD4F-C4BE-4ED6-95F8-FCB82B146561}" type="presParOf" srcId="{9E0CBC18-B4DA-4289-B00B-5B7A082322C3}" destId="{9DEF932F-3DD9-4380-8FA6-FFEE55982A60}" srcOrd="0" destOrd="0" presId="urn:microsoft.com/office/officeart/2005/8/layout/vList3"/>
    <dgm:cxn modelId="{323AED9C-2D60-4919-8EC8-268DC07B5F60}" type="presParOf" srcId="{9E0CBC18-B4DA-4289-B00B-5B7A082322C3}" destId="{82281D77-85BE-40B0-AF0F-5289D27A20D9}" srcOrd="1" destOrd="0" presId="urn:microsoft.com/office/officeart/2005/8/layout/vList3"/>
    <dgm:cxn modelId="{2F4A2E2B-347C-40C6-BA0D-C591E9C88E93}" type="presParOf" srcId="{00448F02-DD29-44FD-B90D-2E0DE10732C2}" destId="{7E9AAC94-628F-42A2-9C34-E72F47E1536B}" srcOrd="1" destOrd="0" presId="urn:microsoft.com/office/officeart/2005/8/layout/vList3"/>
    <dgm:cxn modelId="{2217741C-7357-47A5-929E-63475A431506}" type="presParOf" srcId="{00448F02-DD29-44FD-B90D-2E0DE10732C2}" destId="{D29236E1-1C9E-4A94-91FE-A3B1A37123E8}" srcOrd="2" destOrd="0" presId="urn:microsoft.com/office/officeart/2005/8/layout/vList3"/>
    <dgm:cxn modelId="{43AEDAF9-B330-454E-A525-72C182671CCC}" type="presParOf" srcId="{D29236E1-1C9E-4A94-91FE-A3B1A37123E8}" destId="{A7B8FC48-AB59-4A4D-ADF4-987138A79E78}" srcOrd="0" destOrd="0" presId="urn:microsoft.com/office/officeart/2005/8/layout/vList3"/>
    <dgm:cxn modelId="{238EE160-DB69-495A-8C74-28C0AC22373F}" type="presParOf" srcId="{D29236E1-1C9E-4A94-91FE-A3B1A37123E8}" destId="{BF9952E4-6A36-4CE0-8772-D87C306EECEE}" srcOrd="1" destOrd="0" presId="urn:microsoft.com/office/officeart/2005/8/layout/vList3"/>
    <dgm:cxn modelId="{9C880D3F-441B-4C0D-879B-AB0220F0C895}" type="presParOf" srcId="{00448F02-DD29-44FD-B90D-2E0DE10732C2}" destId="{D75F4B22-5A82-410D-BE53-53360EC1436B}" srcOrd="3" destOrd="0" presId="urn:microsoft.com/office/officeart/2005/8/layout/vList3"/>
    <dgm:cxn modelId="{66E5930A-E68A-49AC-B617-E74B6B6FA0B7}" type="presParOf" srcId="{00448F02-DD29-44FD-B90D-2E0DE10732C2}" destId="{52A4F17D-F2B6-474F-99DC-A639441C3477}" srcOrd="4" destOrd="0" presId="urn:microsoft.com/office/officeart/2005/8/layout/vList3"/>
    <dgm:cxn modelId="{C588271E-F1C9-4936-ABD0-C60F4D200502}" type="presParOf" srcId="{52A4F17D-F2B6-474F-99DC-A639441C3477}" destId="{D9F9AD06-C5EC-48E8-9C8B-FE58A7C32BDE}" srcOrd="0" destOrd="0" presId="urn:microsoft.com/office/officeart/2005/8/layout/vList3"/>
    <dgm:cxn modelId="{5DFE0017-2DB1-453F-BAB3-39376DF49CAA}" type="presParOf" srcId="{52A4F17D-F2B6-474F-99DC-A639441C3477}" destId="{57093E12-247C-4717-B3D9-FE4910630DCF}" srcOrd="1" destOrd="0" presId="urn:microsoft.com/office/officeart/2005/8/layout/vList3"/>
    <dgm:cxn modelId="{FF89B7B8-0E2B-4A13-8C83-C618488A54BC}" type="presParOf" srcId="{00448F02-DD29-44FD-B90D-2E0DE10732C2}" destId="{FD197948-E069-416B-B6AF-A4522A95EC38}" srcOrd="5" destOrd="0" presId="urn:microsoft.com/office/officeart/2005/8/layout/vList3"/>
    <dgm:cxn modelId="{E7748596-21DC-4BFC-9259-4C7D35CB1660}" type="presParOf" srcId="{00448F02-DD29-44FD-B90D-2E0DE10732C2}" destId="{AA994F7E-5512-4180-B9FE-853C3966C884}" srcOrd="6" destOrd="0" presId="urn:microsoft.com/office/officeart/2005/8/layout/vList3"/>
    <dgm:cxn modelId="{F08EFD2B-C302-4862-A062-331DC4635EA6}" type="presParOf" srcId="{AA994F7E-5512-4180-B9FE-853C3966C884}" destId="{A27EFDAB-10B9-4EF5-85A5-7B908354CB5A}" srcOrd="0" destOrd="0" presId="urn:microsoft.com/office/officeart/2005/8/layout/vList3"/>
    <dgm:cxn modelId="{34B555AB-A063-4D51-92B2-62B968273F59}" type="presParOf" srcId="{AA994F7E-5512-4180-B9FE-853C3966C884}" destId="{6DF02D57-DE67-4AD5-BFB8-F68905ACCFF6}" srcOrd="1" destOrd="0" presId="urn:microsoft.com/office/officeart/2005/8/layout/vList3"/>
    <dgm:cxn modelId="{4D881ADA-3808-45A0-8172-526E89ED0DBE}" type="presParOf" srcId="{00448F02-DD29-44FD-B90D-2E0DE10732C2}" destId="{4267E600-19DF-43BD-B2A8-9FB308D9410D}" srcOrd="7" destOrd="0" presId="urn:microsoft.com/office/officeart/2005/8/layout/vList3"/>
    <dgm:cxn modelId="{B3316BC6-D364-495B-8438-333BCD4A64A8}" type="presParOf" srcId="{00448F02-DD29-44FD-B90D-2E0DE10732C2}" destId="{1EAC76C0-DE67-42F3-BC03-CFE86E478304}" srcOrd="8" destOrd="0" presId="urn:microsoft.com/office/officeart/2005/8/layout/vList3"/>
    <dgm:cxn modelId="{378EC1BF-CC9B-4BCF-98B8-1AC09283BCF4}" type="presParOf" srcId="{1EAC76C0-DE67-42F3-BC03-CFE86E478304}" destId="{BE8C7B23-81D5-4B1B-BD7E-4306D7B72E13}" srcOrd="0" destOrd="0" presId="urn:microsoft.com/office/officeart/2005/8/layout/vList3"/>
    <dgm:cxn modelId="{00A01271-A1F2-4595-8DC1-219BA25C9AE0}" type="presParOf" srcId="{1EAC76C0-DE67-42F3-BC03-CFE86E478304}" destId="{EECF68E4-19F2-4FB3-8ED2-8D4FAAB9EDA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96D078-B2DB-4723-9411-AB72EE55250C}" type="doc">
      <dgm:prSet loTypeId="urn:microsoft.com/office/officeart/2008/layout/BendingPictureBlocks" loCatId="picture" qsTypeId="urn:microsoft.com/office/officeart/2005/8/quickstyle/simple4" qsCatId="simple" csTypeId="urn:microsoft.com/office/officeart/2005/8/colors/accent1_2" csCatId="accent1" phldr="1"/>
      <dgm:spPr/>
      <dgm:t>
        <a:bodyPr/>
        <a:lstStyle/>
        <a:p>
          <a:endParaRPr lang="en-GB"/>
        </a:p>
      </dgm:t>
    </dgm:pt>
    <dgm:pt modelId="{CE709B0D-EC6B-46F2-9815-9165E334DAE4}">
      <dgm:prSet phldrT="[Text]" custT="1"/>
      <dgm:spPr/>
      <dgm:t>
        <a:bodyPr/>
        <a:lstStyle/>
        <a:p>
          <a:pPr>
            <a:buNone/>
          </a:pPr>
          <a:r>
            <a:rPr lang="en-GB" sz="2400" b="0" noProof="0" dirty="0">
              <a:solidFill>
                <a:schemeClr val="bg1"/>
              </a:solidFill>
            </a:rPr>
            <a:t>Speak to your patient alone</a:t>
          </a:r>
        </a:p>
      </dgm:t>
    </dgm:pt>
    <dgm:pt modelId="{8B73D345-B658-441E-B729-6D772AAC18C7}" type="parTrans" cxnId="{B386F047-3EC5-4517-BB9E-83B18AC04F5D}">
      <dgm:prSet/>
      <dgm:spPr/>
      <dgm:t>
        <a:bodyPr/>
        <a:lstStyle/>
        <a:p>
          <a:endParaRPr lang="en-GB"/>
        </a:p>
      </dgm:t>
    </dgm:pt>
    <dgm:pt modelId="{799425A1-E750-468F-B3BA-15EB64F5D856}" type="sibTrans" cxnId="{B386F047-3EC5-4517-BB9E-83B18AC04F5D}">
      <dgm:prSet/>
      <dgm:spPr/>
      <dgm:t>
        <a:bodyPr/>
        <a:lstStyle/>
        <a:p>
          <a:endParaRPr lang="en-GB"/>
        </a:p>
      </dgm:t>
    </dgm:pt>
    <dgm:pt modelId="{E782C9AB-9A69-486A-9A49-24EB2BFFB8C7}">
      <dgm:prSet custT="1"/>
      <dgm:spPr/>
      <dgm:t>
        <a:bodyPr/>
        <a:lstStyle/>
        <a:p>
          <a:r>
            <a:rPr lang="en-GB" sz="2400" b="0" noProof="0" dirty="0">
              <a:solidFill>
                <a:schemeClr val="bg1"/>
              </a:solidFill>
            </a:rPr>
            <a:t>Check for immediate concerns</a:t>
          </a:r>
        </a:p>
      </dgm:t>
    </dgm:pt>
    <dgm:pt modelId="{1C2BE702-9E0B-4F05-A6C2-3E2543AA6E82}" type="parTrans" cxnId="{588AC615-8359-42D0-BA5C-8E53613AACA0}">
      <dgm:prSet/>
      <dgm:spPr/>
      <dgm:t>
        <a:bodyPr/>
        <a:lstStyle/>
        <a:p>
          <a:endParaRPr lang="en-GB"/>
        </a:p>
      </dgm:t>
    </dgm:pt>
    <dgm:pt modelId="{681F8608-E32F-4631-9BB0-2F4DAF363D2C}" type="sibTrans" cxnId="{588AC615-8359-42D0-BA5C-8E53613AACA0}">
      <dgm:prSet/>
      <dgm:spPr/>
      <dgm:t>
        <a:bodyPr/>
        <a:lstStyle/>
        <a:p>
          <a:endParaRPr lang="en-GB"/>
        </a:p>
      </dgm:t>
    </dgm:pt>
    <dgm:pt modelId="{75CD572B-83FA-41D0-A599-FC7D84F4E562}">
      <dgm:prSet custT="1"/>
      <dgm:spPr/>
      <dgm:t>
        <a:bodyPr/>
        <a:lstStyle/>
        <a:p>
          <a:r>
            <a:rPr lang="en-GB" sz="2400" b="0" noProof="0" dirty="0">
              <a:solidFill>
                <a:schemeClr val="bg1"/>
              </a:solidFill>
            </a:rPr>
            <a:t>Check your patient’s future safety</a:t>
          </a:r>
        </a:p>
      </dgm:t>
    </dgm:pt>
    <dgm:pt modelId="{E46F1549-5561-4B4C-A495-98504B80EF73}" type="parTrans" cxnId="{90AFD55C-D994-406B-BB95-8DE33AD45264}">
      <dgm:prSet/>
      <dgm:spPr/>
      <dgm:t>
        <a:bodyPr/>
        <a:lstStyle/>
        <a:p>
          <a:endParaRPr lang="en-GB"/>
        </a:p>
      </dgm:t>
    </dgm:pt>
    <dgm:pt modelId="{8FEB1401-4C91-49D9-AB76-2EFBFD302137}" type="sibTrans" cxnId="{90AFD55C-D994-406B-BB95-8DE33AD45264}">
      <dgm:prSet/>
      <dgm:spPr/>
      <dgm:t>
        <a:bodyPr/>
        <a:lstStyle/>
        <a:p>
          <a:endParaRPr lang="en-GB"/>
        </a:p>
      </dgm:t>
    </dgm:pt>
    <dgm:pt modelId="{9127FB70-3840-45AC-B356-DFB33C52056F}" type="pres">
      <dgm:prSet presAssocID="{3196D078-B2DB-4723-9411-AB72EE55250C}" presName="Name0" presStyleCnt="0">
        <dgm:presLayoutVars>
          <dgm:dir/>
          <dgm:resizeHandles/>
        </dgm:presLayoutVars>
      </dgm:prSet>
      <dgm:spPr/>
    </dgm:pt>
    <dgm:pt modelId="{E16B6CD0-05BF-478C-9380-9388BEAF5869}" type="pres">
      <dgm:prSet presAssocID="{CE709B0D-EC6B-46F2-9815-9165E334DAE4}" presName="composite" presStyleCnt="0"/>
      <dgm:spPr/>
    </dgm:pt>
    <dgm:pt modelId="{66C09DD7-230C-4676-9761-B81C5BEB159E}" type="pres">
      <dgm:prSet presAssocID="{CE709B0D-EC6B-46F2-9815-9165E334DAE4}" presName="rect1" presStyleLbl="bgImgPlace1" presStyleIdx="0" presStyleCnt="3" custLinFactNeighborX="-17646" custLinFactNeighborY="-141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Benutzer"/>
        </a:ext>
      </dgm:extLst>
    </dgm:pt>
    <dgm:pt modelId="{68B29195-53E8-4212-AEB3-C1DAED476B37}" type="pres">
      <dgm:prSet presAssocID="{CE709B0D-EC6B-46F2-9815-9165E334DAE4}" presName="rect2" presStyleLbl="node1" presStyleIdx="0" presStyleCnt="3" custScaleX="190585" custScaleY="140268" custLinFactNeighborX="-75739">
        <dgm:presLayoutVars>
          <dgm:bulletEnabled val="1"/>
        </dgm:presLayoutVars>
      </dgm:prSet>
      <dgm:spPr/>
    </dgm:pt>
    <dgm:pt modelId="{F7F16BD0-D831-45A0-A0A6-0C5905C31BAC}" type="pres">
      <dgm:prSet presAssocID="{799425A1-E750-468F-B3BA-15EB64F5D856}" presName="sibTrans" presStyleCnt="0"/>
      <dgm:spPr/>
    </dgm:pt>
    <dgm:pt modelId="{41C94995-159F-4804-9A45-728C07FF862D}" type="pres">
      <dgm:prSet presAssocID="{E782C9AB-9A69-486A-9A49-24EB2BFFB8C7}" presName="composite" presStyleCnt="0"/>
      <dgm:spPr/>
    </dgm:pt>
    <dgm:pt modelId="{1EEE2E37-7F32-4519-84BF-C4ECA35BE03F}" type="pres">
      <dgm:prSet presAssocID="{E782C9AB-9A69-486A-9A49-24EB2BFFB8C7}" presName="rect1" presStyleLbl="bgImgPlace1" presStyleIdx="1" presStyleCnt="3" custLinFactNeighborX="35073" custLinFactNeighborY="-260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extLst>
        <a:ext uri="{E40237B7-FDA0-4F09-8148-C483321AD2D9}">
          <dgm14:cNvPr xmlns:dgm14="http://schemas.microsoft.com/office/drawing/2010/diagram" id="0" name="" descr="Herzschlag"/>
        </a:ext>
      </dgm:extLst>
    </dgm:pt>
    <dgm:pt modelId="{699D71AD-EB49-49E3-B82E-FFFC4C18A4B3}" type="pres">
      <dgm:prSet presAssocID="{E782C9AB-9A69-486A-9A49-24EB2BFFB8C7}" presName="rect2" presStyleLbl="node1" presStyleIdx="1" presStyleCnt="3" custScaleX="170843" custScaleY="138546" custLinFactNeighborX="11959" custLinFactNeighborY="-36257">
        <dgm:presLayoutVars>
          <dgm:bulletEnabled val="1"/>
        </dgm:presLayoutVars>
      </dgm:prSet>
      <dgm:spPr/>
    </dgm:pt>
    <dgm:pt modelId="{18C9F96F-35EE-4576-AE05-C67423B4378F}" type="pres">
      <dgm:prSet presAssocID="{681F8608-E32F-4631-9BB0-2F4DAF363D2C}" presName="sibTrans" presStyleCnt="0"/>
      <dgm:spPr/>
    </dgm:pt>
    <dgm:pt modelId="{6A136C4F-EA4E-4498-97FC-1A17CE0415C6}" type="pres">
      <dgm:prSet presAssocID="{75CD572B-83FA-41D0-A599-FC7D84F4E562}" presName="composite" presStyleCnt="0"/>
      <dgm:spPr/>
    </dgm:pt>
    <dgm:pt modelId="{177EC178-2C8C-4934-894C-9946B33334A5}" type="pres">
      <dgm:prSet presAssocID="{75CD572B-83FA-41D0-A599-FC7D84F4E562}" presName="rect1" presStyleLbl="bgImgPlace1" presStyleIdx="2" presStyleCnt="3" custLinFactNeighborX="45549" custLinFactNeighborY="1376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extLst>
        <a:ext uri="{E40237B7-FDA0-4F09-8148-C483321AD2D9}">
          <dgm14:cNvPr xmlns:dgm14="http://schemas.microsoft.com/office/drawing/2010/diagram" id="0" name="" descr="Checkliste RNL"/>
        </a:ext>
      </dgm:extLst>
    </dgm:pt>
    <dgm:pt modelId="{D77C3390-EE50-4947-96D0-963CF563BCBF}" type="pres">
      <dgm:prSet presAssocID="{75CD572B-83FA-41D0-A599-FC7D84F4E562}" presName="rect2" presStyleLbl="node1" presStyleIdx="2" presStyleCnt="3" custScaleX="272971" custScaleY="155484">
        <dgm:presLayoutVars>
          <dgm:bulletEnabled val="1"/>
        </dgm:presLayoutVars>
      </dgm:prSet>
      <dgm:spPr/>
    </dgm:pt>
  </dgm:ptLst>
  <dgm:cxnLst>
    <dgm:cxn modelId="{588AC615-8359-42D0-BA5C-8E53613AACA0}" srcId="{3196D078-B2DB-4723-9411-AB72EE55250C}" destId="{E782C9AB-9A69-486A-9A49-24EB2BFFB8C7}" srcOrd="1" destOrd="0" parTransId="{1C2BE702-9E0B-4F05-A6C2-3E2543AA6E82}" sibTransId="{681F8608-E32F-4631-9BB0-2F4DAF363D2C}"/>
    <dgm:cxn modelId="{90AFD55C-D994-406B-BB95-8DE33AD45264}" srcId="{3196D078-B2DB-4723-9411-AB72EE55250C}" destId="{75CD572B-83FA-41D0-A599-FC7D84F4E562}" srcOrd="2" destOrd="0" parTransId="{E46F1549-5561-4B4C-A495-98504B80EF73}" sibTransId="{8FEB1401-4C91-49D9-AB76-2EFBFD302137}"/>
    <dgm:cxn modelId="{E4198A41-0823-4908-8486-5897A557AA8D}" type="presOf" srcId="{CE709B0D-EC6B-46F2-9815-9165E334DAE4}" destId="{68B29195-53E8-4212-AEB3-C1DAED476B37}" srcOrd="0" destOrd="0" presId="urn:microsoft.com/office/officeart/2008/layout/BendingPictureBlocks"/>
    <dgm:cxn modelId="{B386F047-3EC5-4517-BB9E-83B18AC04F5D}" srcId="{3196D078-B2DB-4723-9411-AB72EE55250C}" destId="{CE709B0D-EC6B-46F2-9815-9165E334DAE4}" srcOrd="0" destOrd="0" parTransId="{8B73D345-B658-441E-B729-6D772AAC18C7}" sibTransId="{799425A1-E750-468F-B3BA-15EB64F5D856}"/>
    <dgm:cxn modelId="{E49CCBA7-1AD1-4D43-B8CB-B83D52A87312}" type="presOf" srcId="{E782C9AB-9A69-486A-9A49-24EB2BFFB8C7}" destId="{699D71AD-EB49-49E3-B82E-FFFC4C18A4B3}" srcOrd="0" destOrd="0" presId="urn:microsoft.com/office/officeart/2008/layout/BendingPictureBlocks"/>
    <dgm:cxn modelId="{1AD5CFB5-8510-4FE8-961E-F1B0E4AFF30F}" type="presOf" srcId="{75CD572B-83FA-41D0-A599-FC7D84F4E562}" destId="{D77C3390-EE50-4947-96D0-963CF563BCBF}" srcOrd="0" destOrd="0" presId="urn:microsoft.com/office/officeart/2008/layout/BendingPictureBlocks"/>
    <dgm:cxn modelId="{5386F1F2-0CDF-4D49-B8D4-AE31D31BAD6C}" type="presOf" srcId="{3196D078-B2DB-4723-9411-AB72EE55250C}" destId="{9127FB70-3840-45AC-B356-DFB33C52056F}" srcOrd="0" destOrd="0" presId="urn:microsoft.com/office/officeart/2008/layout/BendingPictureBlocks"/>
    <dgm:cxn modelId="{4163678C-83C2-40C7-8DD0-E985855F3C25}" type="presParOf" srcId="{9127FB70-3840-45AC-B356-DFB33C52056F}" destId="{E16B6CD0-05BF-478C-9380-9388BEAF5869}" srcOrd="0" destOrd="0" presId="urn:microsoft.com/office/officeart/2008/layout/BendingPictureBlocks"/>
    <dgm:cxn modelId="{A27D5D05-D4F4-4839-9E5A-3B209B619070}" type="presParOf" srcId="{E16B6CD0-05BF-478C-9380-9388BEAF5869}" destId="{66C09DD7-230C-4676-9761-B81C5BEB159E}" srcOrd="0" destOrd="0" presId="urn:microsoft.com/office/officeart/2008/layout/BendingPictureBlocks"/>
    <dgm:cxn modelId="{C5E9E090-BD7D-46E6-98DD-56BD4444BCF2}" type="presParOf" srcId="{E16B6CD0-05BF-478C-9380-9388BEAF5869}" destId="{68B29195-53E8-4212-AEB3-C1DAED476B37}" srcOrd="1" destOrd="0" presId="urn:microsoft.com/office/officeart/2008/layout/BendingPictureBlocks"/>
    <dgm:cxn modelId="{DA041A3B-287A-4762-A21B-84E32F2BE19F}" type="presParOf" srcId="{9127FB70-3840-45AC-B356-DFB33C52056F}" destId="{F7F16BD0-D831-45A0-A0A6-0C5905C31BAC}" srcOrd="1" destOrd="0" presId="urn:microsoft.com/office/officeart/2008/layout/BendingPictureBlocks"/>
    <dgm:cxn modelId="{F51D3307-84A7-4C7C-8CC2-E7CBE5E8904B}" type="presParOf" srcId="{9127FB70-3840-45AC-B356-DFB33C52056F}" destId="{41C94995-159F-4804-9A45-728C07FF862D}" srcOrd="2" destOrd="0" presId="urn:microsoft.com/office/officeart/2008/layout/BendingPictureBlocks"/>
    <dgm:cxn modelId="{396B1451-1167-4372-8CFD-A2A3F39B5698}" type="presParOf" srcId="{41C94995-159F-4804-9A45-728C07FF862D}" destId="{1EEE2E37-7F32-4519-84BF-C4ECA35BE03F}" srcOrd="0" destOrd="0" presId="urn:microsoft.com/office/officeart/2008/layout/BendingPictureBlocks"/>
    <dgm:cxn modelId="{03C06A29-4EAE-4907-A721-44A5A38C679C}" type="presParOf" srcId="{41C94995-159F-4804-9A45-728C07FF862D}" destId="{699D71AD-EB49-49E3-B82E-FFFC4C18A4B3}" srcOrd="1" destOrd="0" presId="urn:microsoft.com/office/officeart/2008/layout/BendingPictureBlocks"/>
    <dgm:cxn modelId="{03A4CB9D-B9D7-441C-92C7-9E529BF4E08E}" type="presParOf" srcId="{9127FB70-3840-45AC-B356-DFB33C52056F}" destId="{18C9F96F-35EE-4576-AE05-C67423B4378F}" srcOrd="3" destOrd="0" presId="urn:microsoft.com/office/officeart/2008/layout/BendingPictureBlocks"/>
    <dgm:cxn modelId="{056FB75D-1157-44F8-ADEC-D24ECB3CF860}" type="presParOf" srcId="{9127FB70-3840-45AC-B356-DFB33C52056F}" destId="{6A136C4F-EA4E-4498-97FC-1A17CE0415C6}" srcOrd="4" destOrd="0" presId="urn:microsoft.com/office/officeart/2008/layout/BendingPictureBlocks"/>
    <dgm:cxn modelId="{5A58AEE8-B7F0-4929-9375-6F7EFD75EDAD}" type="presParOf" srcId="{6A136C4F-EA4E-4498-97FC-1A17CE0415C6}" destId="{177EC178-2C8C-4934-894C-9946B33334A5}" srcOrd="0" destOrd="0" presId="urn:microsoft.com/office/officeart/2008/layout/BendingPictureBlocks"/>
    <dgm:cxn modelId="{58613DE7-CE31-442D-BBD1-A8EDC05E49BD}" type="presParOf" srcId="{6A136C4F-EA4E-4498-97FC-1A17CE0415C6}" destId="{D77C3390-EE50-4947-96D0-963CF563BCBF}"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F0266-895B-4F38-AAD2-B3EDB1E7E025}">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dirty="0">
              <a:effectLst/>
            </a:rPr>
            <a:t>unexplained bruising and other injuries</a:t>
          </a:r>
          <a:endParaRPr lang="en-GB" sz="2400" kern="1200" noProof="0" dirty="0"/>
        </a:p>
      </dsp:txBody>
      <dsp:txXfrm rot="5400000">
        <a:off x="0" y="0"/>
        <a:ext cx="4171950" cy="1446609"/>
      </dsp:txXfrm>
    </dsp:sp>
    <dsp:sp modelId="{769AF39E-0C1D-4657-B373-A57F930FEBA5}">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a:effectLst/>
            </a:rPr>
            <a:t>miscarriages and other pregnancy complications</a:t>
          </a:r>
          <a:endParaRPr lang="en-GB" sz="2400" kern="1200" noProof="0" dirty="0"/>
        </a:p>
      </dsp:txBody>
      <dsp:txXfrm>
        <a:off x="4171950" y="0"/>
        <a:ext cx="4171950" cy="1446609"/>
      </dsp:txXfrm>
    </dsp:sp>
    <dsp:sp modelId="{4750AD06-EA98-457D-892C-F15C65F742D1}">
      <dsp:nvSpPr>
        <dsp:cNvPr id="0" name=""/>
        <dsp:cNvSpPr/>
      </dsp:nvSpPr>
      <dsp:spPr>
        <a:xfrm rot="10800000">
          <a:off x="0"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a:effectLst/>
            </a:rPr>
            <a:t>chronic conditions including headaches, pain and aches in muscles, joints and back</a:t>
          </a:r>
          <a:endParaRPr lang="en-GB" sz="2400" kern="1200" noProof="0" dirty="0"/>
        </a:p>
      </dsp:txBody>
      <dsp:txXfrm rot="10800000">
        <a:off x="0" y="2411015"/>
        <a:ext cx="4171950" cy="1446609"/>
      </dsp:txXfrm>
    </dsp:sp>
    <dsp:sp modelId="{55DC8402-01A5-4DC0-81FD-57BA06579CB9}">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a:effectLst/>
            </a:rPr>
            <a:t>sexually transmitted infection and other gynaecological problems</a:t>
          </a:r>
          <a:endParaRPr lang="en-GB" sz="2400" kern="1200" noProof="0" dirty="0"/>
        </a:p>
      </dsp:txBody>
      <dsp:txXfrm rot="-5400000">
        <a:off x="4171950" y="2411015"/>
        <a:ext cx="4171950" cy="1446609"/>
      </dsp:txXfrm>
    </dsp:sp>
    <dsp:sp modelId="{36A23ECF-9C87-4CD1-8BE6-D94BADE616BA}">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t>Adults</a:t>
          </a:r>
        </a:p>
      </dsp:txBody>
      <dsp:txXfrm>
        <a:off x="2967443" y="1493687"/>
        <a:ext cx="2409014" cy="870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1DD49-77E6-4801-A2F6-89F8D78DF234}">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noProof="0">
              <a:effectLst/>
            </a:rPr>
            <a:t>emotional distress</a:t>
          </a:r>
          <a:endParaRPr lang="en-GB" sz="3500" kern="1200" noProof="0" dirty="0"/>
        </a:p>
      </dsp:txBody>
      <dsp:txXfrm rot="5400000">
        <a:off x="0" y="0"/>
        <a:ext cx="4171950" cy="1446609"/>
      </dsp:txXfrm>
    </dsp:sp>
    <dsp:sp modelId="{52630794-5F2D-4EC3-BEDC-98AA54510AED}">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sleeping and eating disorders</a:t>
          </a:r>
          <a:endParaRPr lang="en-GB" sz="3500" kern="1200" noProof="0" dirty="0"/>
        </a:p>
      </dsp:txBody>
      <dsp:txXfrm>
        <a:off x="4171950" y="0"/>
        <a:ext cx="4171950" cy="1446609"/>
      </dsp:txXfrm>
    </dsp:sp>
    <dsp:sp modelId="{06B4C192-8F19-40A5-8D46-BB983C35CB19}">
      <dsp:nvSpPr>
        <dsp:cNvPr id="0" name=""/>
        <dsp:cNvSpPr/>
      </dsp:nvSpPr>
      <dsp:spPr>
        <a:xfrm rot="10800000">
          <a:off x="0"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dirty="0">
              <a:effectLst/>
            </a:rPr>
            <a:t>self-harm or suicide attempts</a:t>
          </a:r>
          <a:endParaRPr lang="en-GB" sz="3500" kern="1200" noProof="0" dirty="0"/>
        </a:p>
      </dsp:txBody>
      <dsp:txXfrm rot="10800000">
        <a:off x="0" y="2411015"/>
        <a:ext cx="4171950" cy="1446609"/>
      </dsp:txXfrm>
    </dsp:sp>
    <dsp:sp modelId="{13320CB4-031A-41B4-90CE-C9BF53CCEA39}">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alcohol or drug abuse</a:t>
          </a:r>
          <a:endParaRPr lang="en-GB" sz="3500" kern="1200" noProof="0" dirty="0"/>
        </a:p>
      </dsp:txBody>
      <dsp:txXfrm rot="-5400000">
        <a:off x="4171950" y="2411015"/>
        <a:ext cx="4171950" cy="1446609"/>
      </dsp:txXfrm>
    </dsp:sp>
    <dsp:sp modelId="{5AA871A4-A746-437A-A600-230A9EE0788E}">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noProof="0" dirty="0"/>
            <a:t>Adults</a:t>
          </a:r>
        </a:p>
      </dsp:txBody>
      <dsp:txXfrm>
        <a:off x="2967443" y="1493687"/>
        <a:ext cx="2409014" cy="870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C0189-E979-4156-9986-84AB24A977C4}">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difficulty sleeping</a:t>
          </a:r>
          <a:endParaRPr lang="en-GB" sz="3500" kern="1200" noProof="0" dirty="0"/>
        </a:p>
      </dsp:txBody>
      <dsp:txXfrm rot="5400000">
        <a:off x="0" y="0"/>
        <a:ext cx="4171950" cy="1446609"/>
      </dsp:txXfrm>
    </dsp:sp>
    <dsp:sp modelId="{2E52F4D2-3AD7-48AA-874F-ECE9A306C6F8}">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dirty="0">
              <a:effectLst/>
            </a:rPr>
            <a:t>physical complaints</a:t>
          </a:r>
          <a:endParaRPr lang="en-GB" sz="3500" kern="1200" noProof="0" dirty="0"/>
        </a:p>
      </dsp:txBody>
      <dsp:txXfrm>
        <a:off x="4171950" y="0"/>
        <a:ext cx="4171950" cy="1446609"/>
      </dsp:txXfrm>
    </dsp:sp>
    <dsp:sp modelId="{0947E5B1-B6AB-4223-9B39-9C1FBDD1D22E}">
      <dsp:nvSpPr>
        <dsp:cNvPr id="0" name=""/>
        <dsp:cNvSpPr/>
      </dsp:nvSpPr>
      <dsp:spPr>
        <a:xfrm rot="10800000">
          <a:off x="0"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noProof="0" dirty="0">
              <a:effectLst/>
            </a:rPr>
            <a:t>slow weight gain (in infants) </a:t>
          </a:r>
        </a:p>
      </dsp:txBody>
      <dsp:txXfrm rot="10800000">
        <a:off x="0" y="2411015"/>
        <a:ext cx="4171950" cy="1446609"/>
      </dsp:txXfrm>
    </dsp:sp>
    <dsp:sp modelId="{1CDE857E-47F8-47F9-BB1E-270F658237B9}">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eating disorders</a:t>
          </a:r>
          <a:endParaRPr lang="en-GB" sz="3500" kern="1200" noProof="0" dirty="0"/>
        </a:p>
      </dsp:txBody>
      <dsp:txXfrm rot="-5400000">
        <a:off x="4171950" y="2411015"/>
        <a:ext cx="4171950" cy="1446609"/>
      </dsp:txXfrm>
    </dsp:sp>
    <dsp:sp modelId="{9FC7112E-0FED-4C26-8C85-6C52505421F4}">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noProof="0" dirty="0"/>
            <a:t>Children</a:t>
          </a:r>
        </a:p>
      </dsp:txBody>
      <dsp:txXfrm>
        <a:off x="2967443" y="1493687"/>
        <a:ext cx="2409014" cy="870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D4E8-C620-46EE-B02C-7980B9820014}">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noProof="0">
              <a:effectLst/>
            </a:rPr>
            <a:t>aggressive behaviour and language</a:t>
          </a:r>
          <a:endParaRPr lang="en-GB" sz="2600" kern="1200" noProof="0" dirty="0"/>
        </a:p>
      </dsp:txBody>
      <dsp:txXfrm rot="5400000">
        <a:off x="0" y="0"/>
        <a:ext cx="4171950" cy="1446609"/>
      </dsp:txXfrm>
    </dsp:sp>
    <dsp:sp modelId="{B8ACFE88-4457-4064-BA1F-675E63F3FF88}">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noProof="0">
              <a:effectLst/>
            </a:rPr>
            <a:t>bedwetting</a:t>
          </a:r>
          <a:endParaRPr lang="en-GB" sz="2600" kern="1200" noProof="0" dirty="0"/>
        </a:p>
      </dsp:txBody>
      <dsp:txXfrm>
        <a:off x="4171950" y="0"/>
        <a:ext cx="4171950" cy="1446609"/>
      </dsp:txXfrm>
    </dsp:sp>
    <dsp:sp modelId="{F26A4AD3-6945-4404-B0E5-2D755B1B42AD}">
      <dsp:nvSpPr>
        <dsp:cNvPr id="0" name=""/>
        <dsp:cNvSpPr/>
      </dsp:nvSpPr>
      <dsp:spPr>
        <a:xfrm rot="10800000">
          <a:off x="57155"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noProof="0" dirty="0">
              <a:effectLst/>
            </a:rPr>
            <a:t>restlessness and problems with concentration</a:t>
          </a:r>
          <a:endParaRPr lang="en-GB" sz="2600" kern="1200" noProof="0" dirty="0"/>
        </a:p>
      </dsp:txBody>
      <dsp:txXfrm rot="10800000">
        <a:off x="57155" y="2411015"/>
        <a:ext cx="4171950" cy="1446609"/>
      </dsp:txXfrm>
    </dsp:sp>
    <dsp:sp modelId="{CABD8BD4-2D02-492C-B396-3CB103069A58}">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noProof="0">
              <a:effectLst/>
            </a:rPr>
            <a:t>noticeable decline in school performance</a:t>
          </a:r>
          <a:endParaRPr lang="en-GB" sz="2600" kern="1200" noProof="0" dirty="0"/>
        </a:p>
      </dsp:txBody>
      <dsp:txXfrm rot="-5400000">
        <a:off x="4171950" y="2411015"/>
        <a:ext cx="4171950" cy="1446609"/>
      </dsp:txXfrm>
    </dsp:sp>
    <dsp:sp modelId="{30624D29-FFBA-42CE-9BCC-C2A54CF23B70}">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noProof="0" dirty="0"/>
            <a:t>Children</a:t>
          </a:r>
        </a:p>
      </dsp:txBody>
      <dsp:txXfrm>
        <a:off x="2967443" y="1493687"/>
        <a:ext cx="2409014" cy="870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81D77-85BE-40B0-AF0F-5289D27A20D9}">
      <dsp:nvSpPr>
        <dsp:cNvPr id="0" name=""/>
        <dsp:cNvSpPr/>
      </dsp:nvSpPr>
      <dsp:spPr>
        <a:xfrm rot="10800000">
          <a:off x="1553195" y="1322"/>
          <a:ext cx="5548693" cy="62237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448"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kern="1200" noProof="0"/>
            <a:t>Listen</a:t>
          </a:r>
          <a:endParaRPr lang="en-GB" sz="2100" b="0" kern="1200" noProof="0" dirty="0"/>
        </a:p>
      </dsp:txBody>
      <dsp:txXfrm rot="10800000">
        <a:off x="1708787" y="1322"/>
        <a:ext cx="5393101" cy="622370"/>
      </dsp:txXfrm>
    </dsp:sp>
    <dsp:sp modelId="{9DEF932F-3DD9-4380-8FA6-FFEE55982A60}">
      <dsp:nvSpPr>
        <dsp:cNvPr id="0" name=""/>
        <dsp:cNvSpPr/>
      </dsp:nvSpPr>
      <dsp:spPr>
        <a:xfrm>
          <a:off x="1242010" y="1322"/>
          <a:ext cx="622370" cy="62237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F9952E4-6A36-4CE0-8772-D87C306EECEE}">
      <dsp:nvSpPr>
        <dsp:cNvPr id="0" name=""/>
        <dsp:cNvSpPr/>
      </dsp:nvSpPr>
      <dsp:spPr>
        <a:xfrm rot="10800000">
          <a:off x="1553195" y="809475"/>
          <a:ext cx="5548693" cy="62237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448"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kern="1200" noProof="0"/>
            <a:t>Communicate belief</a:t>
          </a:r>
          <a:endParaRPr lang="en-GB" sz="2100" b="0" kern="1200" noProof="0" dirty="0"/>
        </a:p>
      </dsp:txBody>
      <dsp:txXfrm rot="10800000">
        <a:off x="1708787" y="809475"/>
        <a:ext cx="5393101" cy="622370"/>
      </dsp:txXfrm>
    </dsp:sp>
    <dsp:sp modelId="{A7B8FC48-AB59-4A4D-ADF4-987138A79E78}">
      <dsp:nvSpPr>
        <dsp:cNvPr id="0" name=""/>
        <dsp:cNvSpPr/>
      </dsp:nvSpPr>
      <dsp:spPr>
        <a:xfrm>
          <a:off x="1242010" y="809475"/>
          <a:ext cx="622370" cy="62237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7093E12-247C-4717-B3D9-FE4910630DCF}">
      <dsp:nvSpPr>
        <dsp:cNvPr id="0" name=""/>
        <dsp:cNvSpPr/>
      </dsp:nvSpPr>
      <dsp:spPr>
        <a:xfrm rot="10800000">
          <a:off x="1553195" y="1617627"/>
          <a:ext cx="5548693" cy="62237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448"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kern="1200" noProof="0"/>
            <a:t>Validate the decision to disclose</a:t>
          </a:r>
          <a:endParaRPr lang="en-GB" sz="2100" b="0" kern="1200" noProof="0" dirty="0"/>
        </a:p>
      </dsp:txBody>
      <dsp:txXfrm rot="10800000">
        <a:off x="1708787" y="1617627"/>
        <a:ext cx="5393101" cy="622370"/>
      </dsp:txXfrm>
    </dsp:sp>
    <dsp:sp modelId="{D9F9AD06-C5EC-48E8-9C8B-FE58A7C32BDE}">
      <dsp:nvSpPr>
        <dsp:cNvPr id="0" name=""/>
        <dsp:cNvSpPr/>
      </dsp:nvSpPr>
      <dsp:spPr>
        <a:xfrm>
          <a:off x="1242010" y="1617627"/>
          <a:ext cx="622370" cy="62237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DF02D57-DE67-4AD5-BFB8-F68905ACCFF6}">
      <dsp:nvSpPr>
        <dsp:cNvPr id="0" name=""/>
        <dsp:cNvSpPr/>
      </dsp:nvSpPr>
      <dsp:spPr>
        <a:xfrm rot="10800000">
          <a:off x="1553195" y="2425779"/>
          <a:ext cx="5548693" cy="62237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448"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kern="1200" noProof="0"/>
            <a:t>Emphasize the unacceptability of violence</a:t>
          </a:r>
          <a:endParaRPr lang="en-GB" sz="2100" b="0" kern="1200" noProof="0" dirty="0"/>
        </a:p>
      </dsp:txBody>
      <dsp:txXfrm rot="10800000">
        <a:off x="1708787" y="2425779"/>
        <a:ext cx="5393101" cy="622370"/>
      </dsp:txXfrm>
    </dsp:sp>
    <dsp:sp modelId="{A27EFDAB-10B9-4EF5-85A5-7B908354CB5A}">
      <dsp:nvSpPr>
        <dsp:cNvPr id="0" name=""/>
        <dsp:cNvSpPr/>
      </dsp:nvSpPr>
      <dsp:spPr>
        <a:xfrm>
          <a:off x="1242010" y="2425779"/>
          <a:ext cx="622370" cy="62237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ECF68E4-19F2-4FB3-8ED2-8D4FAAB9EDA2}">
      <dsp:nvSpPr>
        <dsp:cNvPr id="0" name=""/>
        <dsp:cNvSpPr/>
      </dsp:nvSpPr>
      <dsp:spPr>
        <a:xfrm rot="10800000">
          <a:off x="1553195" y="3233932"/>
          <a:ext cx="5548693" cy="62237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448"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kern="1200" noProof="0"/>
            <a:t>Be clear that the victim is not to blame</a:t>
          </a:r>
          <a:endParaRPr lang="en-GB" sz="2100" b="0" kern="1200" noProof="0" dirty="0"/>
        </a:p>
      </dsp:txBody>
      <dsp:txXfrm rot="10800000">
        <a:off x="1708787" y="3233932"/>
        <a:ext cx="5393101" cy="622370"/>
      </dsp:txXfrm>
    </dsp:sp>
    <dsp:sp modelId="{BE8C7B23-81D5-4B1B-BD7E-4306D7B72E13}">
      <dsp:nvSpPr>
        <dsp:cNvPr id="0" name=""/>
        <dsp:cNvSpPr/>
      </dsp:nvSpPr>
      <dsp:spPr>
        <a:xfrm>
          <a:off x="1242010" y="3233932"/>
          <a:ext cx="622370" cy="622370"/>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09DD7-230C-4676-9761-B81C5BEB159E}">
      <dsp:nvSpPr>
        <dsp:cNvPr id="0" name=""/>
        <dsp:cNvSpPr/>
      </dsp:nvSpPr>
      <dsp:spPr>
        <a:xfrm>
          <a:off x="1602653" y="0"/>
          <a:ext cx="1741803" cy="1464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8B29195-53E8-4212-AEB3-C1DAED476B37}">
      <dsp:nvSpPr>
        <dsp:cNvPr id="0" name=""/>
        <dsp:cNvSpPr/>
      </dsp:nvSpPr>
      <dsp:spPr>
        <a:xfrm>
          <a:off x="118596" y="632347"/>
          <a:ext cx="1799113" cy="132412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noProof="0" dirty="0">
              <a:solidFill>
                <a:schemeClr val="bg1"/>
              </a:solidFill>
            </a:rPr>
            <a:t>Speak to your patient alone</a:t>
          </a:r>
        </a:p>
      </dsp:txBody>
      <dsp:txXfrm>
        <a:off x="118596" y="632347"/>
        <a:ext cx="1799113" cy="1324123"/>
      </dsp:txXfrm>
    </dsp:sp>
    <dsp:sp modelId="{1EEE2E37-7F32-4519-84BF-C4ECA35BE03F}">
      <dsp:nvSpPr>
        <dsp:cNvPr id="0" name=""/>
        <dsp:cNvSpPr/>
      </dsp:nvSpPr>
      <dsp:spPr>
        <a:xfrm>
          <a:off x="5551922" y="0"/>
          <a:ext cx="1741803" cy="14649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99D71AD-EB49-49E3-B82E-FFFC4C18A4B3}">
      <dsp:nvSpPr>
        <dsp:cNvPr id="0" name=""/>
        <dsp:cNvSpPr/>
      </dsp:nvSpPr>
      <dsp:spPr>
        <a:xfrm>
          <a:off x="4070650" y="302274"/>
          <a:ext cx="1612749" cy="130786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noProof="0" dirty="0">
              <a:solidFill>
                <a:schemeClr val="bg1"/>
              </a:solidFill>
            </a:rPr>
            <a:t>Check for immediate concerns</a:t>
          </a:r>
        </a:p>
      </dsp:txBody>
      <dsp:txXfrm>
        <a:off x="4070650" y="302274"/>
        <a:ext cx="1612749" cy="1307867"/>
      </dsp:txXfrm>
    </dsp:sp>
    <dsp:sp modelId="{177EC178-2C8C-4934-894C-9946B33334A5}">
      <dsp:nvSpPr>
        <dsp:cNvPr id="0" name=""/>
        <dsp:cNvSpPr/>
      </dsp:nvSpPr>
      <dsp:spPr>
        <a:xfrm>
          <a:off x="4413319" y="2422053"/>
          <a:ext cx="1741803" cy="1464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77C3390-EE50-4947-96D0-963CF563BCBF}">
      <dsp:nvSpPr>
        <dsp:cNvPr id="0" name=""/>
        <dsp:cNvSpPr/>
      </dsp:nvSpPr>
      <dsp:spPr>
        <a:xfrm>
          <a:off x="2154642" y="2574308"/>
          <a:ext cx="2576833" cy="146776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noProof="0" dirty="0">
              <a:solidFill>
                <a:schemeClr val="bg1"/>
              </a:solidFill>
            </a:rPr>
            <a:t>Check your patient’s future safety</a:t>
          </a:r>
        </a:p>
      </dsp:txBody>
      <dsp:txXfrm>
        <a:off x="2154642" y="2574308"/>
        <a:ext cx="2576833" cy="146776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2-indicators-for-domestic-violen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3-communication-in-cases-of-domestic-violen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4-medical-assessment-and-securing-of-evidenc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5-risk-assessment-and-safety-plann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2-indicators-for-domestic-violenc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1-forms-and-dynamics-of-domestic-viole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following are examples of indicators associated with victims of domestic violence.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A1B1F"/>
                </a:solidFill>
                <a:effectLst/>
                <a:latin typeface="+mn-lt"/>
              </a:rPr>
              <a:t>Indicators of domestic violence are dealt with in more detail in </a:t>
            </a:r>
            <a:r>
              <a:rPr lang="en-GB" b="0" i="0" u="sng" dirty="0">
                <a:solidFill>
                  <a:srgbClr val="2A418B"/>
                </a:solidFill>
                <a:effectLst/>
                <a:latin typeface="+mn-lt"/>
                <a:hlinkClick r:id="rId3"/>
              </a:rPr>
              <a:t>module 2</a:t>
            </a:r>
            <a:r>
              <a:rPr lang="en-GB" b="0" i="0" dirty="0">
                <a:solidFill>
                  <a:srgbClr val="1A1B1F"/>
                </a:solidFill>
                <a:effectLst/>
                <a:latin typeface="+mn-lt"/>
              </a:rPr>
              <a:t>.</a:t>
            </a:r>
            <a:endParaRPr lang="en-US" dirty="0">
              <a:latin typeface="+mn-lt"/>
            </a:endParaRPr>
          </a:p>
          <a:p>
            <a:pPr marL="0" lvl="0" indent="0" algn="l" rtl="0">
              <a:spcBef>
                <a:spcPts val="0"/>
              </a:spcBef>
              <a:spcAft>
                <a:spcPts val="0"/>
              </a:spcAft>
              <a:buNone/>
            </a:pPr>
            <a:endParaRPr dirty="0"/>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3A7C3D9-7EB3-B740-9AA0-E3FFA2D6A09C}" type="slidenum">
              <a:rPr lang="de-DE" smtClean="0"/>
              <a:t>11</a:t>
            </a:fld>
            <a:endParaRPr lang="de-DE"/>
          </a:p>
        </p:txBody>
      </p:sp>
    </p:spTree>
    <p:extLst>
      <p:ext uri="{BB962C8B-B14F-4D97-AF65-F5344CB8AC3E}">
        <p14:creationId xmlns:p14="http://schemas.microsoft.com/office/powerpoint/2010/main" val="399370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03A7C3D9-7EB3-B740-9AA0-E3FFA2D6A09C}" type="slidenum">
              <a:rPr lang="de-DE" smtClean="0"/>
              <a:t>14</a:t>
            </a:fld>
            <a:endParaRPr lang="de-DE"/>
          </a:p>
        </p:txBody>
      </p:sp>
    </p:spTree>
    <p:extLst>
      <p:ext uri="{BB962C8B-B14F-4D97-AF65-F5344CB8AC3E}">
        <p14:creationId xmlns:p14="http://schemas.microsoft.com/office/powerpoint/2010/main" val="134127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13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a:t>In any situation that you suspect underlying psycho-social problems you can ask indirectly and then directly about domestic violence.</a:t>
            </a:r>
          </a:p>
          <a:p>
            <a:pPr marL="0" indent="0">
              <a:buNone/>
            </a:pPr>
            <a:r>
              <a:rPr lang="en-US" dirty="0"/>
              <a:t>If you have concerns that your patient is experiencing domestic violence, you should ask to speak with them alone, separate from their partner or any other family members.</a:t>
            </a:r>
          </a:p>
          <a:p>
            <a:pPr marL="0" indent="0">
              <a:buNone/>
            </a:pPr>
            <a:r>
              <a:rPr lang="en-US" dirty="0"/>
              <a:t>You can always ask broad questions about whether your patient’s relationships are affecting their health and wellbeing.</a:t>
            </a:r>
          </a:p>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77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It is important to realize that victims who have been abused want to be asked about domestic violence and are more likely to disclose if asked.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If appropriate, you can ask direct questions about any violence.</a:t>
            </a:r>
          </a:p>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4071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If you see specific clinical symptoms, you can ask specific questions about these (e.g. bruising).</a:t>
            </a:r>
          </a:p>
          <a:p>
            <a:pPr marL="0" indent="0">
              <a:buNone/>
            </a:pPr>
            <a:r>
              <a:rPr lang="en-US" dirty="0"/>
              <a:t>If your patient’s fluency in English is a barrier to discussing these issues, you should work with a qualified interpreter.</a:t>
            </a:r>
          </a:p>
          <a:p>
            <a:pPr marL="0" indent="0">
              <a:buNone/>
            </a:pPr>
            <a:r>
              <a:rPr lang="en-US" dirty="0"/>
              <a:t>Don’t use your patient’s partner, other family members or a child as an interpreter. It could compromise their safety or make them uncomfortable to talk with you about their situation.</a:t>
            </a:r>
          </a:p>
          <a:p>
            <a:pPr marL="0" indent="0">
              <a:buNone/>
            </a:pPr>
            <a:endParaRPr lang="en-US" dirty="0"/>
          </a:p>
          <a:p>
            <a:pPr marL="0" indent="0">
              <a:buNone/>
            </a:pPr>
            <a:r>
              <a:rPr lang="en-GB" b="0" i="0" dirty="0">
                <a:solidFill>
                  <a:srgbClr val="1A1B1F"/>
                </a:solidFill>
                <a:effectLst/>
                <a:latin typeface="+mn-lt"/>
              </a:rPr>
              <a:t>How to talk to victims of domestic violence is the subject of </a:t>
            </a:r>
            <a:r>
              <a:rPr lang="en-GB" b="0" i="0" u="sng" dirty="0">
                <a:solidFill>
                  <a:srgbClr val="2A418B"/>
                </a:solidFill>
                <a:effectLst/>
                <a:latin typeface="+mn-lt"/>
                <a:hlinkClick r:id="rId3"/>
              </a:rPr>
              <a:t>module 3</a:t>
            </a:r>
            <a:r>
              <a:rPr lang="en-GB" b="0" i="0" dirty="0">
                <a:solidFill>
                  <a:srgbClr val="1A1B1F"/>
                </a:solidFill>
                <a:effectLst/>
                <a:latin typeface="+mn-lt"/>
              </a:rPr>
              <a:t>. For more information, please visit this module.</a:t>
            </a:r>
            <a:endParaRPr lang="en-US" dirty="0">
              <a:latin typeface="+mn-lt"/>
            </a:endParaRPr>
          </a:p>
          <a:p>
            <a:endParaRPr lang="en-GB" dirty="0"/>
          </a:p>
        </p:txBody>
      </p:sp>
      <p:sp>
        <p:nvSpPr>
          <p:cNvPr id="4" name="Foliennummernplatzhalter 3"/>
          <p:cNvSpPr>
            <a:spLocks noGrp="1"/>
          </p:cNvSpPr>
          <p:nvPr>
            <p:ph type="sldNum" sz="quarter" idx="5"/>
          </p:nvPr>
        </p:nvSpPr>
        <p:spPr/>
        <p:txBody>
          <a:bodyPr/>
          <a:lstStyle/>
          <a:p>
            <a:fld id="{03A7C3D9-7EB3-B740-9AA0-E3FFA2D6A09C}" type="slidenum">
              <a:rPr lang="de-DE" smtClean="0"/>
              <a:t>24</a:t>
            </a:fld>
            <a:endParaRPr lang="de-DE"/>
          </a:p>
        </p:txBody>
      </p:sp>
    </p:spTree>
    <p:extLst>
      <p:ext uri="{BB962C8B-B14F-4D97-AF65-F5344CB8AC3E}">
        <p14:creationId xmlns:p14="http://schemas.microsoft.com/office/powerpoint/2010/main" val="474754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17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a:t>Your immediate response and attitude when your patient discloses domestic violence can make a difference.</a:t>
            </a:r>
          </a:p>
          <a:p>
            <a:pPr marL="0" indent="0">
              <a:buNone/>
            </a:pPr>
            <a:r>
              <a:rPr lang="en-US" dirty="0"/>
              <a:t>Victims require an initial response to disclosure, where they are listened to, validated and their own and their children’s safety is assessed.</a:t>
            </a:r>
          </a:p>
          <a:p>
            <a:pPr marL="0" indent="0">
              <a:buNone/>
            </a:pPr>
            <a:r>
              <a:rPr lang="en-US" dirty="0"/>
              <a:t>They also need to be assisted on a pathway to safety.</a:t>
            </a:r>
          </a:p>
          <a:p>
            <a:pPr marL="0" indent="0">
              <a:buNone/>
            </a:pPr>
            <a:endParaRPr lang="en-US" dirty="0"/>
          </a:p>
          <a:p>
            <a:pPr marL="0" indent="0">
              <a:buNone/>
            </a:pPr>
            <a:r>
              <a:rPr lang="en-GB" b="0" i="0" dirty="0">
                <a:solidFill>
                  <a:srgbClr val="1A1B1F"/>
                </a:solidFill>
                <a:effectLst/>
                <a:latin typeface="+mn-lt"/>
              </a:rPr>
              <a:t>Aspects that should be considered after the disclosure of domestic violence such as medical assessment and securing of evidence are addressed in </a:t>
            </a:r>
            <a:r>
              <a:rPr lang="en-GB" b="0" i="0" u="sng" dirty="0">
                <a:solidFill>
                  <a:srgbClr val="2A418B"/>
                </a:solidFill>
                <a:effectLst/>
                <a:latin typeface="+mn-lt"/>
                <a:hlinkClick r:id="rId3"/>
              </a:rPr>
              <a:t>module 4</a:t>
            </a:r>
            <a:r>
              <a:rPr lang="en-GB" b="0" i="0" dirty="0">
                <a:solidFill>
                  <a:srgbClr val="1A1B1F"/>
                </a:solidFill>
                <a:effectLst/>
                <a:latin typeface="+mn-lt"/>
              </a:rPr>
              <a:t>.</a:t>
            </a:r>
            <a:endParaRPr lang="en-US" dirty="0">
              <a:latin typeface="+mn-lt"/>
            </a:endParaRPr>
          </a:p>
        </p:txBody>
      </p:sp>
      <p:sp>
        <p:nvSpPr>
          <p:cNvPr id="4" name="Foliennummernplatzhalter 3"/>
          <p:cNvSpPr>
            <a:spLocks noGrp="1"/>
          </p:cNvSpPr>
          <p:nvPr>
            <p:ph type="sldNum" sz="quarter" idx="5"/>
          </p:nvPr>
        </p:nvSpPr>
        <p:spPr/>
        <p:txBody>
          <a:bodyPr/>
          <a:lstStyle/>
          <a:p>
            <a:fld id="{03A7C3D9-7EB3-B740-9AA0-E3FFA2D6A09C}" type="slidenum">
              <a:rPr lang="de-DE" smtClean="0"/>
              <a:t>27</a:t>
            </a:fld>
            <a:endParaRPr lang="de-DE"/>
          </a:p>
        </p:txBody>
      </p:sp>
    </p:spTree>
    <p:extLst>
      <p:ext uri="{BB962C8B-B14F-4D97-AF65-F5344CB8AC3E}">
        <p14:creationId xmlns:p14="http://schemas.microsoft.com/office/powerpoint/2010/main" val="3127104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a:t>Assist your patient to evaluate their immediate and future safety, and that of their children.</a:t>
            </a:r>
          </a:p>
          <a:p>
            <a:pPr marL="0" indent="0">
              <a:buNone/>
            </a:pPr>
            <a:r>
              <a:rPr lang="en-US" dirty="0"/>
              <a:t>Best-practice risk assessment involves seeking relevant facts about their particular situation, asking them about their own perception of risk, and using professional judgment.</a:t>
            </a:r>
          </a:p>
          <a:p>
            <a:pPr marL="0" indent="0">
              <a:buNone/>
            </a:pPr>
            <a:r>
              <a:rPr lang="en-US" dirty="0"/>
              <a:t>You may need to refer your patient to a specialized domestic violence service.</a:t>
            </a:r>
          </a:p>
        </p:txBody>
      </p:sp>
      <p:sp>
        <p:nvSpPr>
          <p:cNvPr id="4" name="Foliennummernplatzhalter 3"/>
          <p:cNvSpPr>
            <a:spLocks noGrp="1"/>
          </p:cNvSpPr>
          <p:nvPr>
            <p:ph type="sldNum" sz="quarter" idx="5"/>
          </p:nvPr>
        </p:nvSpPr>
        <p:spPr/>
        <p:txBody>
          <a:bodyPr/>
          <a:lstStyle/>
          <a:p>
            <a:fld id="{03A7C3D9-7EB3-B740-9AA0-E3FFA2D6A09C}" type="slidenum">
              <a:rPr lang="de-DE" smtClean="0"/>
              <a:t>28</a:t>
            </a:fld>
            <a:endParaRPr lang="de-DE"/>
          </a:p>
        </p:txBody>
      </p:sp>
    </p:spTree>
    <p:extLst>
      <p:ext uri="{BB962C8B-B14F-4D97-AF65-F5344CB8AC3E}">
        <p14:creationId xmlns:p14="http://schemas.microsoft.com/office/powerpoint/2010/main" val="4232397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It is essential that you engage the person in a conversation about their perceptions of risk and how they have managed their safety in the past.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A1B1F"/>
                </a:solidFill>
                <a:effectLst/>
                <a:latin typeface="+mn-lt"/>
              </a:rPr>
              <a:t>Find more information on risk assessment and safety planning in </a:t>
            </a:r>
            <a:r>
              <a:rPr lang="en-GB" b="0" i="0" u="sng" dirty="0">
                <a:solidFill>
                  <a:srgbClr val="2A418B"/>
                </a:solidFill>
                <a:effectLst/>
                <a:latin typeface="+mn-lt"/>
                <a:hlinkClick r:id="rId3"/>
              </a:rPr>
              <a:t>module 5</a:t>
            </a:r>
            <a:r>
              <a:rPr lang="en-GB" b="0" i="0" dirty="0">
                <a:solidFill>
                  <a:srgbClr val="1A1B1F"/>
                </a:solidFill>
                <a:effectLst/>
                <a:latin typeface="+mn-lt"/>
              </a:rPr>
              <a:t>.</a:t>
            </a:r>
            <a:endParaRPr lang="en-US" dirty="0">
              <a:latin typeface="+mn-lt"/>
            </a:endParaRPr>
          </a:p>
        </p:txBody>
      </p:sp>
      <p:sp>
        <p:nvSpPr>
          <p:cNvPr id="4" name="Foliennummernplatzhalter 3"/>
          <p:cNvSpPr>
            <a:spLocks noGrp="1"/>
          </p:cNvSpPr>
          <p:nvPr>
            <p:ph type="sldNum" sz="quarter" idx="5"/>
          </p:nvPr>
        </p:nvSpPr>
        <p:spPr/>
        <p:txBody>
          <a:bodyPr/>
          <a:lstStyle/>
          <a:p>
            <a:fld id="{03A7C3D9-7EB3-B740-9AA0-E3FFA2D6A09C}" type="slidenum">
              <a:rPr lang="de-DE" smtClean="0"/>
              <a:t>29</a:t>
            </a:fld>
            <a:endParaRPr lang="de-DE"/>
          </a:p>
        </p:txBody>
      </p:sp>
    </p:spTree>
    <p:extLst>
      <p:ext uri="{BB962C8B-B14F-4D97-AF65-F5344CB8AC3E}">
        <p14:creationId xmlns:p14="http://schemas.microsoft.com/office/powerpoint/2010/main" val="1343067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en-US" dirty="0"/>
          </a:p>
        </p:txBody>
      </p:sp>
      <p:sp>
        <p:nvSpPr>
          <p:cNvPr id="4" name="Foliennummernplatzhalter 3"/>
          <p:cNvSpPr>
            <a:spLocks noGrp="1"/>
          </p:cNvSpPr>
          <p:nvPr>
            <p:ph type="sldNum" sz="quarter" idx="5"/>
          </p:nvPr>
        </p:nvSpPr>
        <p:spPr/>
        <p:txBody>
          <a:bodyPr/>
          <a:lstStyle/>
          <a:p>
            <a:fld id="{03A7C3D9-7EB3-B740-9AA0-E3FFA2D6A09C}" type="slidenum">
              <a:rPr lang="de-DE" smtClean="0"/>
              <a:t>30</a:t>
            </a:fld>
            <a:endParaRPr lang="de-DE"/>
          </a:p>
        </p:txBody>
      </p:sp>
    </p:spTree>
    <p:extLst>
      <p:ext uri="{BB962C8B-B14F-4D97-AF65-F5344CB8AC3E}">
        <p14:creationId xmlns:p14="http://schemas.microsoft.com/office/powerpoint/2010/main" val="2534956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Referrals: </a:t>
            </a:r>
            <a:r>
              <a:rPr lang="en-GB" sz="1200" noProof="0" dirty="0">
                <a:solidFill>
                  <a:schemeClr val="bg1"/>
                </a:solidFill>
              </a:rPr>
              <a:t>e.g. Police, Domestic Violence Line, legal advice, victim support</a:t>
            </a:r>
          </a:p>
          <a:p>
            <a:r>
              <a:rPr lang="en-GB" noProof="0" dirty="0"/>
              <a:t>Note-taking for legal purposes: documenting injuries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Mandatory reporting: if required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A1B1F"/>
                </a:solidFill>
                <a:effectLst/>
                <a:latin typeface="+mn-lt"/>
              </a:rPr>
              <a:t>Indicators of domestic violence are dealt with in more detail in </a:t>
            </a:r>
            <a:r>
              <a:rPr lang="en-GB" b="0" i="0" u="sng" dirty="0">
                <a:solidFill>
                  <a:srgbClr val="2A418B"/>
                </a:solidFill>
                <a:effectLst/>
                <a:latin typeface="+mn-lt"/>
                <a:hlinkClick r:id="rId3"/>
              </a:rPr>
              <a:t>module 2</a:t>
            </a:r>
            <a:r>
              <a:rPr lang="en-GB" b="0" i="0" dirty="0">
                <a:solidFill>
                  <a:srgbClr val="1A1B1F"/>
                </a:solidFill>
                <a:effectLst/>
                <a:latin typeface="+mn-lt"/>
              </a:rPr>
              <a:t>.</a:t>
            </a:r>
            <a:endParaRPr lang="en-US" dirty="0">
              <a:latin typeface="+mn-lt"/>
            </a:endParaRPr>
          </a:p>
          <a:p>
            <a:pPr marL="0" lvl="0" indent="0" algn="l" rtl="0">
              <a:spcBef>
                <a:spcPts val="0"/>
              </a:spcBef>
              <a:spcAft>
                <a:spcPts val="0"/>
              </a:spcAft>
              <a:buNone/>
            </a:pPr>
            <a:endParaRPr dirty="0"/>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983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0833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486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06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36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Domestic violence is an abuse of power within a domestic relationship.</a:t>
            </a:r>
          </a:p>
          <a:p>
            <a:r>
              <a:rPr lang="en-US" sz="1200" dirty="0"/>
              <a:t>It involves one person dominating or controlling another, causing intimidation or fear, or both.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Domestic violence is often experienced as a pattern of abuse that escalates over time.</a:t>
            </a:r>
          </a:p>
          <a:p>
            <a:r>
              <a:rPr lang="en-GB" dirty="0"/>
              <a:t>The Power and Control Wheel illustrates the most common abusive behaviours and tactics.</a:t>
            </a:r>
          </a:p>
          <a:p>
            <a:endParaRPr lang="en-GB" dirty="0"/>
          </a:p>
          <a:p>
            <a:r>
              <a:rPr lang="en-GB" b="0" i="0" dirty="0">
                <a:solidFill>
                  <a:srgbClr val="1A1B1F"/>
                </a:solidFill>
                <a:effectLst/>
                <a:latin typeface="+mn-lt"/>
              </a:rPr>
              <a:t>Detailed information on the forms and dynamics of domestic violence is provided in </a:t>
            </a:r>
            <a:r>
              <a:rPr lang="en-GB" b="0" i="0" u="sng" dirty="0">
                <a:solidFill>
                  <a:srgbClr val="2A418B"/>
                </a:solidFill>
                <a:effectLst/>
                <a:latin typeface="+mn-lt"/>
                <a:hlinkClick r:id="rId3"/>
              </a:rPr>
              <a:t>module 1</a:t>
            </a:r>
            <a:r>
              <a:rPr lang="en-GB" b="0" i="0" dirty="0">
                <a:solidFill>
                  <a:srgbClr val="1A1B1F"/>
                </a:solidFill>
                <a:effectLst/>
                <a:latin typeface="+mn-lt"/>
              </a:rPr>
              <a:t>.</a:t>
            </a:r>
            <a:endParaRPr lang="en-GB" dirty="0">
              <a:latin typeface="+mn-lt"/>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t>Physical violence </a:t>
            </a:r>
            <a:r>
              <a:rPr lang="en-GB" sz="1200" dirty="0"/>
              <a:t>is any use of physical force or threat by use of physical force which compels the victim to do or to abandon or to suffer or restrict or move her/him or to cause her/him pain, fear or humiliation, whether personal injury has occurred.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t>Psychological violence </a:t>
            </a:r>
            <a:r>
              <a:rPr lang="en-GB" sz="1200" dirty="0"/>
              <a:t>is the conduct and dissemination of information by which the perpetrator of violence in the victim causes fear, humiliation, feelings of inferiority, danger and other psychological distress, even when committed using information and communication technology.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t>Sexual violence </a:t>
            </a:r>
            <a:r>
              <a:rPr lang="en-GB" sz="1200" dirty="0"/>
              <a:t>is the conduct of sexual content that the victim does not consent to, is coerced into, or because of their level of development, does not understand their meaning, the threat of sexual violence, and the public disclosure of sexual content about the victim.</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Verbal Violence</a:t>
            </a:r>
            <a:r>
              <a:rPr lang="en-GB" sz="1200" b="0" kern="1200" dirty="0">
                <a:solidFill>
                  <a:schemeClr val="tx1"/>
                </a:solidFill>
                <a:effectLst/>
                <a:latin typeface="+mn-lt"/>
                <a:ea typeface="+mn-ea"/>
                <a:cs typeface="+mn-cs"/>
              </a:rPr>
              <a:t> is part of psychological violence. Everything said by the perpetrator to or about the victim in order to harm him or her.</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Economic violence </a:t>
            </a:r>
            <a:r>
              <a:rPr lang="en-GB" sz="1200" b="0" kern="1200" dirty="0">
                <a:solidFill>
                  <a:schemeClr val="tx1"/>
                </a:solidFill>
                <a:effectLst/>
                <a:latin typeface="+mn-lt"/>
                <a:ea typeface="+mn-ea"/>
                <a:cs typeface="+mn-cs"/>
              </a:rPr>
              <a:t>is the unjustified control or restriction of a victim in disposing of income or property with which the victim independently disposes or manages or unjustifiably restricting the disposition or management of joint property of family members, unjustified failure to fulfil financial or property obligations to a family member or unjustified shifting financial or property liabilities to a family member.</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Neglect </a:t>
            </a:r>
            <a:r>
              <a:rPr lang="en-GB" sz="1200" b="0" kern="1200" dirty="0">
                <a:solidFill>
                  <a:schemeClr val="tx1"/>
                </a:solidFill>
                <a:effectLst/>
                <a:latin typeface="+mn-lt"/>
                <a:ea typeface="+mn-ea"/>
                <a:cs typeface="+mn-cs"/>
              </a:rPr>
              <a:t>is a form of violence where the perpetrator abandons the due care of the victim, which is needed due to illness, disability, age, developmental or other personal circumstances.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Stalking </a:t>
            </a:r>
            <a:r>
              <a:rPr lang="en-GB" sz="1200" b="0" kern="1200" dirty="0">
                <a:solidFill>
                  <a:schemeClr val="tx1"/>
                </a:solidFill>
                <a:effectLst/>
                <a:latin typeface="+mn-lt"/>
                <a:ea typeface="+mn-ea"/>
                <a:cs typeface="+mn-cs"/>
              </a:rPr>
              <a:t>is a wilful repeated unwanted contact, pursuit, physical intrusion, observation, restraint in places where the victim moves or other form of unwanted intrusion into the victim's life.</a:t>
            </a:r>
          </a:p>
          <a:p>
            <a:pPr marL="0" lvl="0" indent="0" algn="l" rtl="0">
              <a:spcBef>
                <a:spcPts val="0"/>
              </a:spcBef>
              <a:spcAft>
                <a:spcPts val="0"/>
              </a:spcAft>
              <a:buNone/>
            </a:pPr>
            <a:endParaRPr lang="de-DE" dirty="0"/>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80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186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researchgate.net/project/IMPROVE-Improving-Access-to-Services-for-Victims-of-Domestic-Violence-by-Accelerating-Change-in-Frontline-Responder-Organisations" TargetMode="External"/><Relationship Id="rId13" Type="http://schemas.openxmlformats.org/officeDocument/2006/relationships/image" Target="../media/image8.png"/><Relationship Id="rId3" Type="http://schemas.openxmlformats.org/officeDocument/2006/relationships/hyperlink" Target="https://www.improve-horizon.eu/" TargetMode="External"/><Relationship Id="rId7" Type="http://schemas.openxmlformats.org/officeDocument/2006/relationships/hyperlink" Target="http://www.linkedin.com/company/improve-heu/" TargetMode="External"/><Relationship Id="rId12"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improveheu" TargetMode="External"/><Relationship Id="rId11" Type="http://schemas.openxmlformats.org/officeDocument/2006/relationships/image" Target="../media/image6.png"/><Relationship Id="rId5" Type="http://schemas.openxmlformats.org/officeDocument/2006/relationships/hyperlink" Target="https://twitter.com/improve_heu" TargetMode="Externa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hyperlink" Target="http://www.improve-horizon.eu/" TargetMode="External"/><Relationship Id="rId9" Type="http://schemas.openxmlformats.org/officeDocument/2006/relationships/image" Target="../media/image4.png"/><Relationship Id="rId14" Type="http://schemas.openxmlformats.org/officeDocument/2006/relationships/hyperlink" Target="mailto:info@improve-horizon.eu"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1"/>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 name="Google Shape;22;p11"/>
          <p:cNvSpPr/>
          <p:nvPr/>
        </p:nvSpPr>
        <p:spPr>
          <a:xfrm>
            <a:off x="0" y="0"/>
            <a:ext cx="12192000" cy="4419599"/>
          </a:xfrm>
          <a:prstGeom prst="rect">
            <a:avLst/>
          </a:prstGeom>
          <a:gradFill>
            <a:gsLst>
              <a:gs pos="0">
                <a:srgbClr val="A3B3D9"/>
              </a:gs>
              <a:gs pos="43000">
                <a:srgbClr val="768FC6"/>
              </a:gs>
              <a:gs pos="100000">
                <a:srgbClr val="29437C"/>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 name="Google Shape;23;p11"/>
          <p:cNvSpPr txBox="1">
            <a:spLocks noGrp="1"/>
          </p:cNvSpPr>
          <p:nvPr>
            <p:ph type="ctrTitle"/>
          </p:nvPr>
        </p:nvSpPr>
        <p:spPr>
          <a:xfrm>
            <a:off x="520306" y="2134337"/>
            <a:ext cx="10833493" cy="22050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
          <p:cNvSpPr txBox="1">
            <a:spLocks noGrp="1"/>
          </p:cNvSpPr>
          <p:nvPr>
            <p:ph type="subTitle" idx="1"/>
          </p:nvPr>
        </p:nvSpPr>
        <p:spPr>
          <a:xfrm>
            <a:off x="520307" y="4419599"/>
            <a:ext cx="10833492" cy="128666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accen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11"/>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pic>
        <p:nvPicPr>
          <p:cNvPr id="27" name="Google Shape;27;p11"/>
          <p:cNvPicPr preferRelativeResize="0"/>
          <p:nvPr/>
        </p:nvPicPr>
        <p:blipFill rotWithShape="1">
          <a:blip r:embed="rId2">
            <a:alphaModFix/>
          </a:blip>
          <a:srcRect t="33998" b="29052"/>
          <a:stretch/>
        </p:blipFill>
        <p:spPr>
          <a:xfrm>
            <a:off x="520304" y="529731"/>
            <a:ext cx="4342639" cy="1604607"/>
          </a:xfrm>
          <a:prstGeom prst="rect">
            <a:avLst/>
          </a:prstGeom>
          <a:noFill/>
          <a:ln>
            <a:noFill/>
          </a:ln>
        </p:spPr>
      </p:pic>
      <p:sp>
        <p:nvSpPr>
          <p:cNvPr id="28" name="Google Shape;28;p11"/>
          <p:cNvSpPr txBox="1"/>
          <p:nvPr/>
        </p:nvSpPr>
        <p:spPr>
          <a:xfrm>
            <a:off x="520300" y="164250"/>
            <a:ext cx="47172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i="0">
                <a:solidFill>
                  <a:schemeClr val="accent1"/>
                </a:solidFill>
                <a:latin typeface="Arial"/>
                <a:ea typeface="Arial"/>
                <a:cs typeface="Arial"/>
                <a:sym typeface="Arial"/>
              </a:rPr>
              <a:t>Improving Access to Services for Victims of Domestic Violence by Accelerating Change in Frontline Responder Organisations</a:t>
            </a:r>
            <a:endParaRPr sz="1100" b="1" i="0">
              <a:solidFill>
                <a:schemeClr val="accent1"/>
              </a:solidFill>
              <a:latin typeface="Arial"/>
              <a:ea typeface="Arial"/>
              <a:cs typeface="Arial"/>
              <a:sym typeface="Arial"/>
            </a:endParaRPr>
          </a:p>
        </p:txBody>
      </p:sp>
      <p:sp>
        <p:nvSpPr>
          <p:cNvPr id="29" name="Google Shape;29;p11"/>
          <p:cNvSpPr/>
          <p:nvPr/>
        </p:nvSpPr>
        <p:spPr>
          <a:xfrm>
            <a:off x="0" y="5874327"/>
            <a:ext cx="12192000" cy="2355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6"/>
        <p:cNvGrpSpPr/>
        <p:nvPr/>
      </p:nvGrpSpPr>
      <p:grpSpPr>
        <a:xfrm>
          <a:off x="0" y="0"/>
          <a:ext cx="0" cy="0"/>
          <a:chOff x="0" y="0"/>
          <a:chExt cx="0" cy="0"/>
        </a:xfrm>
      </p:grpSpPr>
      <p:sp>
        <p:nvSpPr>
          <p:cNvPr id="97" name="Google Shape;97;p21"/>
          <p:cNvSpPr>
            <a:spLocks noGrp="1"/>
          </p:cNvSpPr>
          <p:nvPr>
            <p:ph type="pic" idx="2"/>
          </p:nvPr>
        </p:nvSpPr>
        <p:spPr>
          <a:xfrm>
            <a:off x="5183188" y="1330036"/>
            <a:ext cx="6172200" cy="4531014"/>
          </a:xfrm>
          <a:prstGeom prst="rect">
            <a:avLst/>
          </a:prstGeom>
          <a:noFill/>
          <a:ln>
            <a:noFill/>
          </a:ln>
        </p:spPr>
      </p:sp>
      <p:sp>
        <p:nvSpPr>
          <p:cNvPr id="98" name="Google Shape;98;p21"/>
          <p:cNvSpPr txBox="1">
            <a:spLocks noGrp="1"/>
          </p:cNvSpPr>
          <p:nvPr>
            <p:ph type="body" idx="1"/>
          </p:nvPr>
        </p:nvSpPr>
        <p:spPr>
          <a:xfrm>
            <a:off x="839788" y="1337974"/>
            <a:ext cx="3932237" cy="45310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atin typeface="Arial"/>
                <a:ea typeface="Arial"/>
                <a:cs typeface="Arial"/>
                <a:sym typeface="Aria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21"/>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1"/>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01" name="Google Shape;101;p21"/>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2"/>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type="secHead">
  <p:cSld name="SECTION_HEADER">
    <p:spTree>
      <p:nvGrpSpPr>
        <p:cNvPr id="1" name="Shape 35"/>
        <p:cNvGrpSpPr/>
        <p:nvPr/>
      </p:nvGrpSpPr>
      <p:grpSpPr>
        <a:xfrm>
          <a:off x="0" y="0"/>
          <a:ext cx="0" cy="0"/>
          <a:chOff x="0" y="0"/>
          <a:chExt cx="0" cy="0"/>
        </a:xfrm>
      </p:grpSpPr>
      <p:sp>
        <p:nvSpPr>
          <p:cNvPr id="36" name="Google Shape;36;p13"/>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13"/>
          <p:cNvSpPr/>
          <p:nvPr/>
        </p:nvSpPr>
        <p:spPr>
          <a:xfrm>
            <a:off x="0" y="-1"/>
            <a:ext cx="5400000" cy="6276109"/>
          </a:xfrm>
          <a:prstGeom prst="rect">
            <a:avLst/>
          </a:prstGeom>
          <a:gradFill>
            <a:gsLst>
              <a:gs pos="0">
                <a:srgbClr val="AD6DAA"/>
              </a:gs>
              <a:gs pos="50000">
                <a:srgbClr val="A654A3"/>
              </a:gs>
              <a:gs pos="100000">
                <a:srgbClr val="96479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 name="Google Shape;38;p13"/>
          <p:cNvPicPr preferRelativeResize="0"/>
          <p:nvPr/>
        </p:nvPicPr>
        <p:blipFill rotWithShape="1">
          <a:blip r:embed="rId2">
            <a:alphaModFix/>
          </a:blip>
          <a:srcRect t="33998" b="29052"/>
          <a:stretch/>
        </p:blipFill>
        <p:spPr>
          <a:xfrm>
            <a:off x="520304" y="529731"/>
            <a:ext cx="4342639" cy="1604607"/>
          </a:xfrm>
          <a:prstGeom prst="rect">
            <a:avLst/>
          </a:prstGeom>
          <a:noFill/>
          <a:ln>
            <a:noFill/>
          </a:ln>
        </p:spPr>
      </p:pic>
      <p:sp>
        <p:nvSpPr>
          <p:cNvPr id="39" name="Google Shape;39;p13"/>
          <p:cNvSpPr txBox="1">
            <a:spLocks noGrp="1"/>
          </p:cNvSpPr>
          <p:nvPr>
            <p:ph type="title"/>
          </p:nvPr>
        </p:nvSpPr>
        <p:spPr>
          <a:xfrm>
            <a:off x="5535647" y="1709738"/>
            <a:ext cx="581180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Arial"/>
              <a:buNone/>
              <a:defRPr sz="60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3"/>
          <p:cNvSpPr txBox="1">
            <a:spLocks noGrp="1"/>
          </p:cNvSpPr>
          <p:nvPr>
            <p:ph type="body" idx="1"/>
          </p:nvPr>
        </p:nvSpPr>
        <p:spPr>
          <a:xfrm>
            <a:off x="5535647" y="4589463"/>
            <a:ext cx="5811802"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43" name="Google Shape;43;p13"/>
          <p:cNvSpPr txBox="1"/>
          <p:nvPr/>
        </p:nvSpPr>
        <p:spPr>
          <a:xfrm>
            <a:off x="520300" y="164250"/>
            <a:ext cx="47172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i="0">
                <a:solidFill>
                  <a:schemeClr val="accent1"/>
                </a:solidFill>
                <a:latin typeface="Arial"/>
                <a:ea typeface="Arial"/>
                <a:cs typeface="Arial"/>
                <a:sym typeface="Arial"/>
              </a:rPr>
              <a:t>Improving Access to Services for Victims of Domestic Violence by Accelerating Change in Frontline Responder Organisations</a:t>
            </a:r>
            <a:endParaRPr sz="1100" b="1" i="0">
              <a:solidFill>
                <a:schemeClr val="accen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
        <p:cNvGrpSpPr/>
        <p:nvPr/>
      </p:nvGrpSpPr>
      <p:grpSpPr>
        <a:xfrm>
          <a:off x="0" y="0"/>
          <a:ext cx="0" cy="0"/>
          <a:chOff x="0" y="0"/>
          <a:chExt cx="0" cy="0"/>
        </a:xfrm>
      </p:grpSpPr>
      <p:sp>
        <p:nvSpPr>
          <p:cNvPr id="45" name="Google Shape;45;p14"/>
          <p:cNvSpPr txBox="1">
            <a:spLocks noGrp="1"/>
          </p:cNvSpPr>
          <p:nvPr>
            <p:ph type="body" idx="1"/>
          </p:nvPr>
        </p:nvSpPr>
        <p:spPr>
          <a:xfrm>
            <a:off x="838200" y="1378527"/>
            <a:ext cx="5181600" cy="47984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body" idx="2"/>
          </p:nvPr>
        </p:nvSpPr>
        <p:spPr>
          <a:xfrm>
            <a:off x="6172200" y="1378527"/>
            <a:ext cx="5181600" cy="47984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4"/>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49" name="Google Shape;49;p14"/>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
        <p:cNvGrpSpPr/>
        <p:nvPr/>
      </p:nvGrpSpPr>
      <p:grpSpPr>
        <a:xfrm>
          <a:off x="0" y="0"/>
          <a:ext cx="0" cy="0"/>
          <a:chOff x="0" y="0"/>
          <a:chExt cx="0" cy="0"/>
        </a:xfrm>
      </p:grpSpPr>
      <p:sp>
        <p:nvSpPr>
          <p:cNvPr id="51" name="Google Shape;51;p15"/>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 name="Google Shape;52;p15"/>
          <p:cNvSpPr/>
          <p:nvPr/>
        </p:nvSpPr>
        <p:spPr>
          <a:xfrm>
            <a:off x="-6933" y="-1949"/>
            <a:ext cx="5400000" cy="6276109"/>
          </a:xfrm>
          <a:prstGeom prst="rect">
            <a:avLst/>
          </a:prstGeom>
          <a:gradFill>
            <a:gsLst>
              <a:gs pos="0">
                <a:srgbClr val="C2E0A9"/>
              </a:gs>
              <a:gs pos="77000">
                <a:srgbClr val="67A834"/>
              </a:gs>
              <a:gs pos="100000">
                <a:srgbClr val="5A9829"/>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3" name="Google Shape;53;p15"/>
          <p:cNvPicPr preferRelativeResize="0"/>
          <p:nvPr/>
        </p:nvPicPr>
        <p:blipFill rotWithShape="1">
          <a:blip r:embed="rId2">
            <a:alphaModFix/>
          </a:blip>
          <a:srcRect t="33998" b="29052"/>
          <a:stretch/>
        </p:blipFill>
        <p:spPr>
          <a:xfrm>
            <a:off x="520304" y="529731"/>
            <a:ext cx="4342639" cy="1604607"/>
          </a:xfrm>
          <a:prstGeom prst="rect">
            <a:avLst/>
          </a:prstGeom>
          <a:noFill/>
          <a:ln>
            <a:noFill/>
          </a:ln>
        </p:spPr>
      </p:pic>
      <p:sp>
        <p:nvSpPr>
          <p:cNvPr id="54" name="Google Shape;54;p15"/>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56" name="Google Shape;56;p15"/>
          <p:cNvSpPr txBox="1">
            <a:spLocks noGrp="1"/>
          </p:cNvSpPr>
          <p:nvPr>
            <p:ph type="title"/>
          </p:nvPr>
        </p:nvSpPr>
        <p:spPr>
          <a:xfrm>
            <a:off x="5535647" y="1709738"/>
            <a:ext cx="581180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Arial"/>
              <a:buNone/>
              <a:defRPr sz="60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5535647" y="4589463"/>
            <a:ext cx="5811802"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15"/>
          <p:cNvSpPr txBox="1"/>
          <p:nvPr/>
        </p:nvSpPr>
        <p:spPr>
          <a:xfrm>
            <a:off x="520300" y="164250"/>
            <a:ext cx="47172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i="0">
                <a:solidFill>
                  <a:schemeClr val="accent1"/>
                </a:solidFill>
                <a:latin typeface="Arial"/>
                <a:ea typeface="Arial"/>
                <a:cs typeface="Arial"/>
                <a:sym typeface="Arial"/>
              </a:rPr>
              <a:t>Improving Access to Services for Victims of Domestic Violence by Accelerating Change in Frontline Responder Organisations</a:t>
            </a:r>
            <a:endParaRPr sz="1100" b="1" i="0">
              <a:solidFill>
                <a:schemeClr val="accen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sp>
        <p:nvSpPr>
          <p:cNvPr id="60" name="Google Shape;60;p16"/>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62" name="Google Shape;62;p16"/>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71"/>
        <p:cNvGrpSpPr/>
        <p:nvPr/>
      </p:nvGrpSpPr>
      <p:grpSpPr>
        <a:xfrm>
          <a:off x="0" y="0"/>
          <a:ext cx="0" cy="0"/>
          <a:chOff x="0" y="0"/>
          <a:chExt cx="0" cy="0"/>
        </a:xfrm>
      </p:grpSpPr>
      <p:pic>
        <p:nvPicPr>
          <p:cNvPr id="72" name="Google Shape;72;p18"/>
          <p:cNvPicPr preferRelativeResize="0"/>
          <p:nvPr/>
        </p:nvPicPr>
        <p:blipFill rotWithShape="1">
          <a:blip r:embed="rId2">
            <a:alphaModFix amt="20000"/>
          </a:blip>
          <a:srcRect l="15642" t="19359" r="15980" b="18980"/>
          <a:stretch/>
        </p:blipFill>
        <p:spPr>
          <a:xfrm>
            <a:off x="214745" y="1267691"/>
            <a:ext cx="5098473" cy="4597674"/>
          </a:xfrm>
          <a:prstGeom prst="rect">
            <a:avLst/>
          </a:prstGeom>
          <a:noFill/>
          <a:ln>
            <a:noFill/>
          </a:ln>
        </p:spPr>
      </p:pic>
      <p:sp>
        <p:nvSpPr>
          <p:cNvPr id="73" name="Google Shape;73;p18"/>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75" name="Google Shape;75;p18"/>
          <p:cNvSpPr txBox="1"/>
          <p:nvPr/>
        </p:nvSpPr>
        <p:spPr>
          <a:xfrm>
            <a:off x="5622131" y="1546633"/>
            <a:ext cx="421870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a:solidFill>
                  <a:schemeClr val="accent1"/>
                </a:solidFill>
                <a:latin typeface="Arial"/>
                <a:ea typeface="Arial"/>
                <a:cs typeface="Arial"/>
                <a:sym typeface="Arial"/>
              </a:rPr>
              <a:t>Thank you!</a:t>
            </a:r>
            <a:endParaRPr sz="6000">
              <a:solidFill>
                <a:schemeClr val="accent1"/>
              </a:solidFill>
              <a:latin typeface="Arial"/>
              <a:ea typeface="Arial"/>
              <a:cs typeface="Arial"/>
              <a:sym typeface="Arial"/>
            </a:endParaRPr>
          </a:p>
        </p:txBody>
      </p:sp>
      <p:sp>
        <p:nvSpPr>
          <p:cNvPr id="76" name="Google Shape;76;p18"/>
          <p:cNvSpPr txBox="1"/>
          <p:nvPr/>
        </p:nvSpPr>
        <p:spPr>
          <a:xfrm>
            <a:off x="6380087" y="2726044"/>
            <a:ext cx="4218709"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Learn more about IMPROVE:</a:t>
            </a:r>
            <a:endParaRPr/>
          </a:p>
          <a:p>
            <a:pPr marL="0" marR="0" lvl="0" indent="0" algn="l" rtl="0">
              <a:spcBef>
                <a:spcPts val="0"/>
              </a:spcBef>
              <a:spcAft>
                <a:spcPts val="0"/>
              </a:spcAft>
              <a:buNone/>
            </a:pPr>
            <a:endParaRPr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www.improve-horizon.eu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improve_heu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Improve HEU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improve_HEU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IMPROVE</a:t>
            </a:r>
            <a:endParaRPr sz="1800">
              <a:solidFill>
                <a:schemeClr val="dk1"/>
              </a:solidFill>
              <a:latin typeface="Arial"/>
              <a:ea typeface="Arial"/>
              <a:cs typeface="Arial"/>
              <a:sym typeface="Arial"/>
            </a:endParaRPr>
          </a:p>
        </p:txBody>
      </p:sp>
      <p:grpSp>
        <p:nvGrpSpPr>
          <p:cNvPr id="77" name="Google Shape;77;p18"/>
          <p:cNvGrpSpPr/>
          <p:nvPr/>
        </p:nvGrpSpPr>
        <p:grpSpPr>
          <a:xfrm>
            <a:off x="5705255" y="3146302"/>
            <a:ext cx="539034" cy="2674948"/>
            <a:chOff x="4735437" y="3125520"/>
            <a:chExt cx="539034" cy="2674948"/>
          </a:xfrm>
        </p:grpSpPr>
        <p:pic>
          <p:nvPicPr>
            <p:cNvPr id="78" name="Google Shape;78;p18"/>
            <p:cNvPicPr preferRelativeResize="0"/>
            <p:nvPr/>
          </p:nvPicPr>
          <p:blipFill rotWithShape="1">
            <a:blip r:embed="rId9">
              <a:alphaModFix/>
            </a:blip>
            <a:srcRect/>
            <a:stretch/>
          </p:blipFill>
          <p:spPr>
            <a:xfrm>
              <a:off x="4828308" y="4322871"/>
              <a:ext cx="353291" cy="353291"/>
            </a:xfrm>
            <a:prstGeom prst="rect">
              <a:avLst/>
            </a:prstGeom>
            <a:noFill/>
            <a:ln>
              <a:noFill/>
            </a:ln>
          </p:spPr>
        </p:pic>
        <p:pic>
          <p:nvPicPr>
            <p:cNvPr id="79" name="Google Shape;79;p18"/>
            <p:cNvPicPr preferRelativeResize="0"/>
            <p:nvPr/>
          </p:nvPicPr>
          <p:blipFill rotWithShape="1">
            <a:blip r:embed="rId10">
              <a:alphaModFix/>
            </a:blip>
            <a:srcRect/>
            <a:stretch/>
          </p:blipFill>
          <p:spPr>
            <a:xfrm>
              <a:off x="4828307" y="4916196"/>
              <a:ext cx="353291" cy="353291"/>
            </a:xfrm>
            <a:prstGeom prst="rect">
              <a:avLst/>
            </a:prstGeom>
            <a:noFill/>
            <a:ln>
              <a:noFill/>
            </a:ln>
          </p:spPr>
        </p:pic>
        <p:pic>
          <p:nvPicPr>
            <p:cNvPr id="80" name="Google Shape;80;p18"/>
            <p:cNvPicPr preferRelativeResize="0"/>
            <p:nvPr/>
          </p:nvPicPr>
          <p:blipFill rotWithShape="1">
            <a:blip r:embed="rId11">
              <a:alphaModFix/>
            </a:blip>
            <a:srcRect/>
            <a:stretch/>
          </p:blipFill>
          <p:spPr>
            <a:xfrm>
              <a:off x="4735437" y="3842244"/>
              <a:ext cx="539034" cy="302937"/>
            </a:xfrm>
            <a:prstGeom prst="rect">
              <a:avLst/>
            </a:prstGeom>
            <a:noFill/>
            <a:ln>
              <a:noFill/>
            </a:ln>
          </p:spPr>
        </p:pic>
        <p:pic>
          <p:nvPicPr>
            <p:cNvPr id="81" name="Google Shape;81;p18"/>
            <p:cNvPicPr preferRelativeResize="0"/>
            <p:nvPr/>
          </p:nvPicPr>
          <p:blipFill rotWithShape="1">
            <a:blip r:embed="rId12">
              <a:alphaModFix/>
            </a:blip>
            <a:srcRect/>
            <a:stretch/>
          </p:blipFill>
          <p:spPr>
            <a:xfrm>
              <a:off x="4828306" y="5447177"/>
              <a:ext cx="353291" cy="353291"/>
            </a:xfrm>
            <a:prstGeom prst="rect">
              <a:avLst/>
            </a:prstGeom>
            <a:noFill/>
            <a:ln>
              <a:noFill/>
            </a:ln>
          </p:spPr>
        </p:pic>
        <p:pic>
          <p:nvPicPr>
            <p:cNvPr id="82" name="Google Shape;82;p18" descr="Internet with solid fill"/>
            <p:cNvPicPr preferRelativeResize="0"/>
            <p:nvPr/>
          </p:nvPicPr>
          <p:blipFill rotWithShape="1">
            <a:blip r:embed="rId13">
              <a:alphaModFix/>
            </a:blip>
            <a:srcRect/>
            <a:stretch/>
          </p:blipFill>
          <p:spPr>
            <a:xfrm>
              <a:off x="4735437" y="3125520"/>
              <a:ext cx="539034" cy="539034"/>
            </a:xfrm>
            <a:prstGeom prst="rect">
              <a:avLst/>
            </a:prstGeom>
            <a:noFill/>
            <a:ln>
              <a:noFill/>
            </a:ln>
          </p:spPr>
        </p:pic>
      </p:grpSp>
      <p:sp>
        <p:nvSpPr>
          <p:cNvPr id="83" name="Google Shape;83;p18"/>
          <p:cNvSpPr txBox="1"/>
          <p:nvPr/>
        </p:nvSpPr>
        <p:spPr>
          <a:xfrm>
            <a:off x="1295470" y="5474935"/>
            <a:ext cx="353489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u="sng">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info@improve-horizon.eu</a:t>
            </a:r>
            <a:endParaRPr sz="1800">
              <a:solidFill>
                <a:schemeClr val="dk1"/>
              </a:solidFill>
              <a:latin typeface="Arial"/>
              <a:ea typeface="Arial"/>
              <a:cs typeface="Arial"/>
              <a:sym typeface="Arial"/>
            </a:endParaRPr>
          </a:p>
        </p:txBody>
      </p:sp>
      <p:pic>
        <p:nvPicPr>
          <p:cNvPr id="84" name="Google Shape;84;p18" descr="Email with solid fill"/>
          <p:cNvPicPr preferRelativeResize="0"/>
          <p:nvPr/>
        </p:nvPicPr>
        <p:blipFill rotWithShape="1">
          <a:blip r:embed="rId15">
            <a:alphaModFix/>
          </a:blip>
          <a:srcRect/>
          <a:stretch/>
        </p:blipFill>
        <p:spPr>
          <a:xfrm>
            <a:off x="487250" y="5369826"/>
            <a:ext cx="579550" cy="5795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9"/>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9"/>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88" name="Google Shape;88;p19"/>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9" name="Google Shape;89;p19"/>
          <p:cNvPicPr preferRelativeResize="0"/>
          <p:nvPr/>
        </p:nvPicPr>
        <p:blipFill rotWithShape="1">
          <a:blip r:embed="rId2">
            <a:alphaModFix/>
          </a:blip>
          <a:srcRect t="33998" b="29052"/>
          <a:stretch/>
        </p:blipFill>
        <p:spPr>
          <a:xfrm>
            <a:off x="10114580" y="265765"/>
            <a:ext cx="2007894" cy="7419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5183188" y="1337974"/>
            <a:ext cx="6172200" cy="452307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atin typeface="Arial"/>
                <a:ea typeface="Arial"/>
                <a:cs typeface="Arial"/>
                <a:sym typeface="Arial"/>
              </a:defRPr>
            </a:lvl1pPr>
            <a:lvl2pPr marL="914400" lvl="1" indent="-406400" algn="l">
              <a:lnSpc>
                <a:spcPct val="90000"/>
              </a:lnSpc>
              <a:spcBef>
                <a:spcPts val="500"/>
              </a:spcBef>
              <a:spcAft>
                <a:spcPts val="0"/>
              </a:spcAft>
              <a:buSzPts val="2800"/>
              <a:buChar char="•"/>
              <a:defRPr sz="2800">
                <a:latin typeface="Arial"/>
                <a:ea typeface="Arial"/>
                <a:cs typeface="Arial"/>
                <a:sym typeface="Arial"/>
              </a:defRPr>
            </a:lvl2pPr>
            <a:lvl3pPr marL="1371600" lvl="2" indent="-381000" algn="l">
              <a:lnSpc>
                <a:spcPct val="90000"/>
              </a:lnSpc>
              <a:spcBef>
                <a:spcPts val="500"/>
              </a:spcBef>
              <a:spcAft>
                <a:spcPts val="0"/>
              </a:spcAft>
              <a:buSzPts val="2400"/>
              <a:buChar char="•"/>
              <a:defRPr sz="2400">
                <a:latin typeface="Arial"/>
                <a:ea typeface="Arial"/>
                <a:cs typeface="Arial"/>
                <a:sym typeface="Arial"/>
              </a:defRPr>
            </a:lvl3pPr>
            <a:lvl4pPr marL="1828800" lvl="3" indent="-355600" algn="l">
              <a:lnSpc>
                <a:spcPct val="90000"/>
              </a:lnSpc>
              <a:spcBef>
                <a:spcPts val="500"/>
              </a:spcBef>
              <a:spcAft>
                <a:spcPts val="0"/>
              </a:spcAft>
              <a:buSzPts val="2000"/>
              <a:buChar char="•"/>
              <a:defRPr sz="2000">
                <a:latin typeface="Arial"/>
                <a:ea typeface="Arial"/>
                <a:cs typeface="Arial"/>
                <a:sym typeface="Arial"/>
              </a:defRPr>
            </a:lvl4pPr>
            <a:lvl5pPr marL="2286000" lvl="4" indent="-355600" algn="l">
              <a:lnSpc>
                <a:spcPct val="90000"/>
              </a:lnSpc>
              <a:spcBef>
                <a:spcPts val="500"/>
              </a:spcBef>
              <a:spcAft>
                <a:spcPts val="0"/>
              </a:spcAft>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20"/>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0"/>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94" name="Google Shape;94;p20"/>
          <p:cNvSpPr txBox="1">
            <a:spLocks noGrp="1"/>
          </p:cNvSpPr>
          <p:nvPr>
            <p:ph type="body" idx="2"/>
          </p:nvPr>
        </p:nvSpPr>
        <p:spPr>
          <a:xfrm>
            <a:off x="839788" y="1337974"/>
            <a:ext cx="3932237" cy="45310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atin typeface="Arial"/>
                <a:ea typeface="Arial"/>
                <a:cs typeface="Arial"/>
                <a:sym typeface="Aria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20"/>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p:nvPr/>
        </p:nvSpPr>
        <p:spPr>
          <a:xfrm>
            <a:off x="0" y="0"/>
            <a:ext cx="12192000" cy="11499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0"/>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0"/>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5"/>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u="none" strike="noStrike" cap="none">
                <a:solidFill>
                  <a:schemeClr val="accent2"/>
                </a:solidFill>
                <a:latin typeface="Arial"/>
                <a:ea typeface="Arial"/>
                <a:cs typeface="Arial"/>
                <a:sym typeface="Arial"/>
              </a:defRPr>
            </a:lvl1pPr>
            <a:lvl2pPr marL="0" marR="0" lvl="1" indent="0" algn="r" rtl="0">
              <a:spcBef>
                <a:spcPts val="0"/>
              </a:spcBef>
              <a:buNone/>
              <a:defRPr sz="1000" b="1" i="0" u="none" strike="noStrike" cap="none">
                <a:solidFill>
                  <a:schemeClr val="accent2"/>
                </a:solidFill>
                <a:latin typeface="Arial"/>
                <a:ea typeface="Arial"/>
                <a:cs typeface="Arial"/>
                <a:sym typeface="Arial"/>
              </a:defRPr>
            </a:lvl2pPr>
            <a:lvl3pPr marL="0" marR="0" lvl="2" indent="0" algn="r" rtl="0">
              <a:spcBef>
                <a:spcPts val="0"/>
              </a:spcBef>
              <a:buNone/>
              <a:defRPr sz="1000" b="1" i="0" u="none" strike="noStrike" cap="none">
                <a:solidFill>
                  <a:schemeClr val="accent2"/>
                </a:solidFill>
                <a:latin typeface="Arial"/>
                <a:ea typeface="Arial"/>
                <a:cs typeface="Arial"/>
                <a:sym typeface="Arial"/>
              </a:defRPr>
            </a:lvl3pPr>
            <a:lvl4pPr marL="0" marR="0" lvl="3" indent="0" algn="r" rtl="0">
              <a:spcBef>
                <a:spcPts val="0"/>
              </a:spcBef>
              <a:buNone/>
              <a:defRPr sz="1000" b="1" i="0" u="none" strike="noStrike" cap="none">
                <a:solidFill>
                  <a:schemeClr val="accent2"/>
                </a:solidFill>
                <a:latin typeface="Arial"/>
                <a:ea typeface="Arial"/>
                <a:cs typeface="Arial"/>
                <a:sym typeface="Arial"/>
              </a:defRPr>
            </a:lvl4pPr>
            <a:lvl5pPr marL="0" marR="0" lvl="4" indent="0" algn="r" rtl="0">
              <a:spcBef>
                <a:spcPts val="0"/>
              </a:spcBef>
              <a:buNone/>
              <a:defRPr sz="1000" b="1" i="0" u="none" strike="noStrike" cap="none">
                <a:solidFill>
                  <a:schemeClr val="accent2"/>
                </a:solidFill>
                <a:latin typeface="Arial"/>
                <a:ea typeface="Arial"/>
                <a:cs typeface="Arial"/>
                <a:sym typeface="Arial"/>
              </a:defRPr>
            </a:lvl5pPr>
            <a:lvl6pPr marL="0" marR="0" lvl="5" indent="0" algn="r" rtl="0">
              <a:spcBef>
                <a:spcPts val="0"/>
              </a:spcBef>
              <a:buNone/>
              <a:defRPr sz="1000" b="1" i="0" u="none" strike="noStrike" cap="none">
                <a:solidFill>
                  <a:schemeClr val="accent2"/>
                </a:solidFill>
                <a:latin typeface="Arial"/>
                <a:ea typeface="Arial"/>
                <a:cs typeface="Arial"/>
                <a:sym typeface="Arial"/>
              </a:defRPr>
            </a:lvl6pPr>
            <a:lvl7pPr marL="0" marR="0" lvl="6" indent="0" algn="r" rtl="0">
              <a:spcBef>
                <a:spcPts val="0"/>
              </a:spcBef>
              <a:buNone/>
              <a:defRPr sz="1000" b="1" i="0" u="none" strike="noStrike" cap="none">
                <a:solidFill>
                  <a:schemeClr val="accent2"/>
                </a:solidFill>
                <a:latin typeface="Arial"/>
                <a:ea typeface="Arial"/>
                <a:cs typeface="Arial"/>
                <a:sym typeface="Arial"/>
              </a:defRPr>
            </a:lvl7pPr>
            <a:lvl8pPr marL="0" marR="0" lvl="7" indent="0" algn="r" rtl="0">
              <a:spcBef>
                <a:spcPts val="0"/>
              </a:spcBef>
              <a:buNone/>
              <a:defRPr sz="1000" b="1" i="0" u="none" strike="noStrike" cap="none">
                <a:solidFill>
                  <a:schemeClr val="accent2"/>
                </a:solidFill>
                <a:latin typeface="Arial"/>
                <a:ea typeface="Arial"/>
                <a:cs typeface="Arial"/>
                <a:sym typeface="Arial"/>
              </a:defRPr>
            </a:lvl8pPr>
            <a:lvl9pPr marL="0" marR="0" lvl="8" indent="0" algn="r" rtl="0">
              <a:spcBef>
                <a:spcPts val="0"/>
              </a:spcBef>
              <a:buNone/>
              <a:defRPr sz="1000" b="1"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5" name="Google Shape;15;p10"/>
          <p:cNvSpPr/>
          <p:nvPr/>
        </p:nvSpPr>
        <p:spPr>
          <a:xfrm>
            <a:off x="10044544" y="136525"/>
            <a:ext cx="2147455" cy="885235"/>
          </a:xfrm>
          <a:custGeom>
            <a:avLst/>
            <a:gdLst/>
            <a:ahLst/>
            <a:cxnLst/>
            <a:rect l="l" t="t" r="r" b="b"/>
            <a:pathLst>
              <a:path w="2121519" h="903747" extrusionOk="0">
                <a:moveTo>
                  <a:pt x="0" y="150628"/>
                </a:moveTo>
                <a:cubicBezTo>
                  <a:pt x="0" y="67438"/>
                  <a:pt x="67438" y="0"/>
                  <a:pt x="150628" y="0"/>
                </a:cubicBezTo>
                <a:lnTo>
                  <a:pt x="2121519" y="0"/>
                </a:lnTo>
                <a:lnTo>
                  <a:pt x="2121519" y="903747"/>
                </a:lnTo>
                <a:lnTo>
                  <a:pt x="150628" y="903747"/>
                </a:lnTo>
                <a:cubicBezTo>
                  <a:pt x="67438" y="903747"/>
                  <a:pt x="0" y="836309"/>
                  <a:pt x="0" y="753119"/>
                </a:cubicBezTo>
                <a:lnTo>
                  <a:pt x="0" y="15062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 name="Google Shape;16;p10"/>
          <p:cNvPicPr preferRelativeResize="0"/>
          <p:nvPr/>
        </p:nvPicPr>
        <p:blipFill rotWithShape="1">
          <a:blip r:embed="rId12">
            <a:alphaModFix/>
          </a:blip>
          <a:srcRect t="33998" b="29052"/>
          <a:stretch/>
        </p:blipFill>
        <p:spPr>
          <a:xfrm>
            <a:off x="10114580" y="265765"/>
            <a:ext cx="2007894" cy="741918"/>
          </a:xfrm>
          <a:prstGeom prst="rect">
            <a:avLst/>
          </a:prstGeom>
          <a:noFill/>
          <a:ln>
            <a:noFill/>
          </a:ln>
        </p:spPr>
      </p:pic>
      <p:sp>
        <p:nvSpPr>
          <p:cNvPr id="17" name="Google Shape;17;p10"/>
          <p:cNvSpPr txBox="1"/>
          <p:nvPr/>
        </p:nvSpPr>
        <p:spPr>
          <a:xfrm>
            <a:off x="1655618" y="6356350"/>
            <a:ext cx="2369127" cy="36512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b="0" i="0" u="none" strike="noStrike" cap="none">
                <a:solidFill>
                  <a:schemeClr val="accent1"/>
                </a:solidFill>
                <a:latin typeface="Arial"/>
                <a:ea typeface="Arial"/>
                <a:cs typeface="Arial"/>
                <a:sym typeface="Arial"/>
              </a:rPr>
              <a:t>HORIZON Innovation Actions Grant Agreement No. 101074010</a:t>
            </a:r>
            <a:endParaRPr sz="1000">
              <a:solidFill>
                <a:schemeClr val="accent1"/>
              </a:solidFill>
              <a:latin typeface="Arial"/>
              <a:ea typeface="Arial"/>
              <a:cs typeface="Arial"/>
              <a:sym typeface="Arial"/>
            </a:endParaRPr>
          </a:p>
        </p:txBody>
      </p:sp>
      <p:pic>
        <p:nvPicPr>
          <p:cNvPr id="18" name="Google Shape;18;p10"/>
          <p:cNvPicPr preferRelativeResize="0"/>
          <p:nvPr/>
        </p:nvPicPr>
        <p:blipFill rotWithShape="1">
          <a:blip r:embed="rId13">
            <a:alphaModFix/>
          </a:blip>
          <a:srcRect/>
          <a:stretch/>
        </p:blipFill>
        <p:spPr>
          <a:xfrm>
            <a:off x="180109" y="6377437"/>
            <a:ext cx="1537855" cy="322950"/>
          </a:xfrm>
          <a:prstGeom prst="rect">
            <a:avLst/>
          </a:prstGeom>
          <a:noFill/>
          <a:ln>
            <a:noFill/>
          </a:ln>
        </p:spPr>
      </p:pic>
      <p:sp>
        <p:nvSpPr>
          <p:cNvPr id="19" name="Google Shape;19;p10"/>
          <p:cNvSpPr txBox="1">
            <a:spLocks noGrp="1"/>
          </p:cNvSpPr>
          <p:nvPr>
            <p:ph type="dt" idx="10"/>
          </p:nvPr>
        </p:nvSpPr>
        <p:spPr>
          <a:xfrm>
            <a:off x="11250938" y="6356349"/>
            <a:ext cx="87153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v5TnrOgmo8Q?feature=oembed"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www.freepik.com/author/stories" TargetMode="External"/><Relationship Id="rId4" Type="http://schemas.openxmlformats.org/officeDocument/2006/relationships/hyperlink" Target="https://www.freepik.com/free-vector/curiosity-brain-concept-illustration_30590323.htm#query=fragezeichen&amp;position=3&amp;from_view=autho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nUJV-9wvdB8?feature=oembed" TargetMode="Externa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training.improdova.eu/wp-content/uploads/2025/07/MedDocCard-viprom_19-06-2025-ENG-3.pdf" TargetMode="External"/><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hyperlink" Target="https://fflm.ac.uk/resources/publications/proforma-body-diagram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freepik.com/author/stories" TargetMode="External"/><Relationship Id="rId4" Type="http://schemas.openxmlformats.org/officeDocument/2006/relationships/hyperlink" Target="https://www.freepik.com/free-vector/curiosity-brain-concept-illustration_30590323.htm#query=fragezeichen&amp;position=3&amp;from_view=author"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Qc_GHITvTmI?feature=oembed"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reepik.com/author/stories" TargetMode="External"/><Relationship Id="rId5" Type="http://schemas.openxmlformats.org/officeDocument/2006/relationships/hyperlink" Target="https://www.freepik.com/free-vector/curiosity-brain-concept-illustration_30590323.htm#query=fragezeichen&amp;position=3&amp;from_view=author"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
          <p:cNvSpPr txBox="1">
            <a:spLocks noGrp="1"/>
          </p:cNvSpPr>
          <p:nvPr>
            <p:ph type="subTitle" idx="1"/>
          </p:nvPr>
        </p:nvSpPr>
        <p:spPr>
          <a:xfrm>
            <a:off x="520300" y="4529251"/>
            <a:ext cx="10833600" cy="1176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ts val="2400"/>
              <a:buNone/>
            </a:pPr>
            <a:r>
              <a:rPr lang="en-GB" dirty="0"/>
              <a:t>Speaker(s): </a:t>
            </a:r>
            <a:endParaRPr dirty="0"/>
          </a:p>
          <a:p>
            <a:pPr marL="0" lvl="0" indent="0" algn="l" rtl="0">
              <a:lnSpc>
                <a:spcPct val="90000"/>
              </a:lnSpc>
              <a:spcBef>
                <a:spcPts val="1000"/>
              </a:spcBef>
              <a:spcAft>
                <a:spcPts val="0"/>
              </a:spcAft>
              <a:buSzPts val="2400"/>
              <a:buNone/>
            </a:pPr>
            <a:r>
              <a:rPr lang="en-GB" dirty="0"/>
              <a:t>Occasion:</a:t>
            </a:r>
            <a:endParaRPr dirty="0"/>
          </a:p>
          <a:p>
            <a:pPr marL="0" lvl="0" indent="0" algn="l" rtl="0">
              <a:lnSpc>
                <a:spcPct val="90000"/>
              </a:lnSpc>
              <a:spcBef>
                <a:spcPts val="1000"/>
              </a:spcBef>
              <a:spcAft>
                <a:spcPts val="0"/>
              </a:spcAft>
              <a:buSzPts val="2400"/>
              <a:buNone/>
            </a:pPr>
            <a:r>
              <a:rPr lang="en-GB" dirty="0"/>
              <a:t>Date: DD month 20YY </a:t>
            </a:r>
            <a:endParaRPr dirty="0"/>
          </a:p>
        </p:txBody>
      </p:sp>
      <p:sp>
        <p:nvSpPr>
          <p:cNvPr id="108" name="Google Shape;108;p1"/>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09" name="Google Shape;109;p1"/>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a:t>
            </a:fld>
            <a:endParaRPr/>
          </a:p>
        </p:txBody>
      </p:sp>
      <p:sp>
        <p:nvSpPr>
          <p:cNvPr id="8" name="Google Shape;106;p1">
            <a:extLst>
              <a:ext uri="{FF2B5EF4-FFF2-40B4-BE49-F238E27FC236}">
                <a16:creationId xmlns:a16="http://schemas.microsoft.com/office/drawing/2014/main" id="{647C1397-6D6A-42E9-B7FE-5BA8F52D30FE}"/>
              </a:ext>
            </a:extLst>
          </p:cNvPr>
          <p:cNvSpPr txBox="1">
            <a:spLocks noGrp="1"/>
          </p:cNvSpPr>
          <p:nvPr>
            <p:ph type="ctrTitle"/>
          </p:nvPr>
        </p:nvSpPr>
        <p:spPr>
          <a:xfrm>
            <a:off x="0" y="2401037"/>
            <a:ext cx="12328919" cy="22050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ts val="6000"/>
              <a:buFont typeface="Arial"/>
              <a:buNone/>
            </a:pPr>
            <a:r>
              <a:rPr lang="en-US" dirty="0"/>
              <a:t>Domestic violence in the Health Sector </a:t>
            </a:r>
            <a:br>
              <a:rPr lang="en-US" dirty="0"/>
            </a:br>
            <a:r>
              <a:rPr lang="en-US" dirty="0"/>
              <a:t>45 min workshop</a:t>
            </a:r>
            <a:br>
              <a:rPr lang="en-US"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1600200" y="16827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de-DE" dirty="0" err="1"/>
              <a:t>Of</a:t>
            </a:r>
            <a:r>
              <a:rPr lang="de-DE" dirty="0"/>
              <a:t> </a:t>
            </a:r>
            <a:r>
              <a:rPr lang="de-DE" dirty="0" err="1"/>
              <a:t>note</a:t>
            </a:r>
            <a:r>
              <a:rPr lang="de-DE" dirty="0"/>
              <a:t>!</a:t>
            </a:r>
            <a:endParaRPr dirty="0"/>
          </a:p>
        </p:txBody>
      </p:sp>
      <p:sp>
        <p:nvSpPr>
          <p:cNvPr id="139" name="Google Shape;139;p5"/>
          <p:cNvSpPr txBox="1">
            <a:spLocks noGrp="1"/>
          </p:cNvSpPr>
          <p:nvPr>
            <p:ph type="body" idx="1"/>
          </p:nvPr>
        </p:nvSpPr>
        <p:spPr>
          <a:xfrm>
            <a:off x="1236663" y="1397577"/>
            <a:ext cx="10782300" cy="4798436"/>
          </a:xfrm>
          <a:prstGeom prst="rect">
            <a:avLst/>
          </a:prstGeom>
          <a:noFill/>
          <a:ln>
            <a:noFill/>
          </a:ln>
        </p:spPr>
        <p:txBody>
          <a:bodyPr spcFirstLastPara="1" wrap="square" lIns="91425" tIns="45700" rIns="91425" bIns="45700" anchor="t" anchorCtr="0">
            <a:normAutofit lnSpcReduction="10000"/>
          </a:bodyPr>
          <a:lstStyle/>
          <a:p>
            <a:pPr defTabSz="457200">
              <a:lnSpc>
                <a:spcPct val="100000"/>
              </a:lnSpc>
              <a:spcBef>
                <a:spcPct val="20000"/>
              </a:spcBef>
              <a:buFont typeface="Wingdings" panose="05000000000000000000" pitchFamily="2" charset="2"/>
              <a:buChar char="§"/>
              <a:defRPr/>
            </a:pPr>
            <a:r>
              <a:rPr lang="en-GB" sz="2800" b="1" dirty="0">
                <a:solidFill>
                  <a:srgbClr val="002060"/>
                </a:solidFill>
                <a:latin typeface="+mn-lt"/>
              </a:rPr>
              <a:t>None or all </a:t>
            </a:r>
            <a:r>
              <a:rPr lang="en-GB" sz="2800" dirty="0">
                <a:solidFill>
                  <a:srgbClr val="002060"/>
                </a:solidFill>
                <a:latin typeface="+mn-lt"/>
              </a:rPr>
              <a:t>of these might be present and be indicators of other issues</a:t>
            </a:r>
            <a:endParaRPr lang="de-DE" sz="2800" dirty="0">
              <a:solidFill>
                <a:srgbClr val="002060"/>
              </a:solidFill>
              <a:latin typeface="+mn-lt"/>
            </a:endParaRPr>
          </a:p>
          <a:p>
            <a:pPr>
              <a:buFont typeface="Wingdings" panose="05000000000000000000" pitchFamily="2" charset="2"/>
              <a:buChar char="§"/>
            </a:pPr>
            <a:r>
              <a:rPr lang="en-GB" sz="2800" dirty="0">
                <a:solidFill>
                  <a:srgbClr val="002060"/>
                </a:solidFill>
                <a:latin typeface="+mn-lt"/>
              </a:rPr>
              <a:t>Using indicators as a guide can complement the practice of asking directly</a:t>
            </a:r>
          </a:p>
          <a:p>
            <a:pPr>
              <a:buFont typeface="Wingdings" panose="05000000000000000000" pitchFamily="2" charset="2"/>
              <a:buChar char="§"/>
            </a:pPr>
            <a:r>
              <a:rPr lang="en-GB" sz="2800" dirty="0">
                <a:solidFill>
                  <a:srgbClr val="002060"/>
                </a:solidFill>
                <a:latin typeface="+mn-lt"/>
              </a:rPr>
              <a:t>Victims of domestic violence often see a physician without bringing up the violence.</a:t>
            </a:r>
          </a:p>
          <a:p>
            <a:pPr>
              <a:buFont typeface="Wingdings" panose="05000000000000000000" pitchFamily="2" charset="2"/>
              <a:buChar char="§"/>
            </a:pPr>
            <a:r>
              <a:rPr lang="en-GB" sz="2800" dirty="0">
                <a:solidFill>
                  <a:srgbClr val="002060"/>
                </a:solidFill>
                <a:latin typeface="+mn-lt"/>
              </a:rPr>
              <a:t>Women in particular are often victims of domestic violence due to power relations, local customs, cultural background or given differences in strength.</a:t>
            </a:r>
          </a:p>
          <a:p>
            <a:pPr>
              <a:buFont typeface="Wingdings" panose="05000000000000000000" pitchFamily="2" charset="2"/>
              <a:buChar char="§"/>
            </a:pPr>
            <a:r>
              <a:rPr lang="en-GB" sz="2800" dirty="0">
                <a:solidFill>
                  <a:srgbClr val="002060"/>
                </a:solidFill>
                <a:latin typeface="+mn-lt"/>
              </a:rPr>
              <a:t>Therefore, it is particularly important to recognise indicators and risk factors as such and to exclude other causes for injuries.</a:t>
            </a:r>
          </a:p>
          <a:p>
            <a:pPr marL="228600" lvl="0" indent="-50800" algn="l" rtl="0">
              <a:lnSpc>
                <a:spcPct val="90000"/>
              </a:lnSpc>
              <a:spcBef>
                <a:spcPts val="0"/>
              </a:spcBef>
              <a:spcAft>
                <a:spcPts val="0"/>
              </a:spcAft>
              <a:buSzPts val="2800"/>
              <a:buNone/>
            </a:pPr>
            <a:endParaRPr dirty="0"/>
          </a:p>
        </p:txBody>
      </p:sp>
      <p:sp>
        <p:nvSpPr>
          <p:cNvPr id="141" name="Google Shape;141;p5"/>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42" name="Google Shape;142;p5"/>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10</a:t>
            </a:fld>
            <a:endParaRPr/>
          </a:p>
        </p:txBody>
      </p:sp>
      <p:pic>
        <p:nvPicPr>
          <p:cNvPr id="7" name="Grafik 6" descr="Ein Bild, das Entwurf, Zeichnung, Grafiken, Schwarz enthält.&#10;&#10;Automatisch generierte Beschreibung">
            <a:extLst>
              <a:ext uri="{FF2B5EF4-FFF2-40B4-BE49-F238E27FC236}">
                <a16:creationId xmlns:a16="http://schemas.microsoft.com/office/drawing/2014/main" id="{7D2D5D2B-5DF2-4B0E-A948-B80E9AF3C06C}"/>
              </a:ext>
            </a:extLst>
          </p:cNvPr>
          <p:cNvPicPr/>
          <p:nvPr/>
        </p:nvPicPr>
        <p:blipFill>
          <a:blip r:embed="rId3"/>
          <a:stretch>
            <a:fillRect/>
          </a:stretch>
        </p:blipFill>
        <p:spPr>
          <a:xfrm>
            <a:off x="173037" y="136526"/>
            <a:ext cx="1160463" cy="1463674"/>
          </a:xfrm>
          <a:prstGeom prst="rect">
            <a:avLst/>
          </a:prstGeom>
          <a:solidFill>
            <a:srgbClr val="FFC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9">
                                            <p:txEl>
                                              <p:pRg st="2" end="2"/>
                                            </p:txEl>
                                          </p:spTgt>
                                        </p:tgtEl>
                                        <p:attrNameLst>
                                          <p:attrName>style.visibility</p:attrName>
                                        </p:attrNameLst>
                                      </p:cBhvr>
                                      <p:to>
                                        <p:strVal val="visible"/>
                                      </p:to>
                                    </p:set>
                                    <p:animEffect transition="in" filter="fade">
                                      <p:cBhvr>
                                        <p:cTn id="7" dur="1000"/>
                                        <p:tgtEl>
                                          <p:spTgt spid="139">
                                            <p:txEl>
                                              <p:pRg st="2" end="2"/>
                                            </p:txEl>
                                          </p:spTgt>
                                        </p:tgtEl>
                                      </p:cBhvr>
                                    </p:animEffect>
                                    <p:anim calcmode="lin" valueType="num">
                                      <p:cBhvr>
                                        <p:cTn id="8" dur="1000" fill="hold"/>
                                        <p:tgtEl>
                                          <p:spTgt spid="13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9">
                                            <p:txEl>
                                              <p:pRg st="3" end="3"/>
                                            </p:txEl>
                                          </p:spTgt>
                                        </p:tgtEl>
                                        <p:attrNameLst>
                                          <p:attrName>style.visibility</p:attrName>
                                        </p:attrNameLst>
                                      </p:cBhvr>
                                      <p:to>
                                        <p:strVal val="visible"/>
                                      </p:to>
                                    </p:set>
                                    <p:animEffect transition="in" filter="fade">
                                      <p:cBhvr>
                                        <p:cTn id="12" dur="1000"/>
                                        <p:tgtEl>
                                          <p:spTgt spid="139">
                                            <p:txEl>
                                              <p:pRg st="3" end="3"/>
                                            </p:txEl>
                                          </p:spTgt>
                                        </p:tgtEl>
                                      </p:cBhvr>
                                    </p:animEffect>
                                    <p:anim calcmode="lin" valueType="num">
                                      <p:cBhvr>
                                        <p:cTn id="13" dur="1000" fill="hold"/>
                                        <p:tgtEl>
                                          <p:spTgt spid="13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9">
                                            <p:txEl>
                                              <p:pRg st="4" end="4"/>
                                            </p:txEl>
                                          </p:spTgt>
                                        </p:tgtEl>
                                        <p:attrNameLst>
                                          <p:attrName>style.visibility</p:attrName>
                                        </p:attrNameLst>
                                      </p:cBhvr>
                                      <p:to>
                                        <p:strVal val="visible"/>
                                      </p:to>
                                    </p:set>
                                    <p:animEffect transition="in" filter="fade">
                                      <p:cBhvr>
                                        <p:cTn id="19" dur="1000"/>
                                        <p:tgtEl>
                                          <p:spTgt spid="139">
                                            <p:txEl>
                                              <p:pRg st="4" end="4"/>
                                            </p:txEl>
                                          </p:spTgt>
                                        </p:tgtEl>
                                      </p:cBhvr>
                                    </p:animEffect>
                                    <p:anim calcmode="lin" valueType="num">
                                      <p:cBhvr>
                                        <p:cTn id="20" dur="1000" fill="hold"/>
                                        <p:tgtEl>
                                          <p:spTgt spid="13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A9782-1E7B-4E0D-B07C-40FA0FA034E1}"/>
              </a:ext>
            </a:extLst>
          </p:cNvPr>
          <p:cNvSpPr>
            <a:spLocks noGrp="1"/>
          </p:cNvSpPr>
          <p:nvPr>
            <p:ph type="title"/>
          </p:nvPr>
        </p:nvSpPr>
        <p:spPr/>
        <p:txBody>
          <a:bodyPr>
            <a:normAutofit/>
          </a:bodyPr>
          <a:lstStyle/>
          <a:p>
            <a:r>
              <a:rPr lang="en-GB" sz="3600" dirty="0">
                <a:solidFill>
                  <a:schemeClr val="bg1"/>
                </a:solidFill>
              </a:rPr>
              <a:t>Physical Indicators - Adults</a:t>
            </a:r>
          </a:p>
        </p:txBody>
      </p:sp>
      <p:graphicFrame>
        <p:nvGraphicFramePr>
          <p:cNvPr id="7" name="Inhaltsplatzhalter 6">
            <a:extLst>
              <a:ext uri="{FF2B5EF4-FFF2-40B4-BE49-F238E27FC236}">
                <a16:creationId xmlns:a16="http://schemas.microsoft.com/office/drawing/2014/main" id="{630855EF-4DF6-4C8B-A165-4DB50BA6CD9F}"/>
              </a:ext>
            </a:extLst>
          </p:cNvPr>
          <p:cNvGraphicFramePr>
            <a:graphicFrameLocks noGrp="1"/>
          </p:cNvGraphicFramePr>
          <p:nvPr>
            <p:ph idx="1"/>
            <p:extLst>
              <p:ext uri="{D42A27DB-BD31-4B8C-83A1-F6EECF244321}">
                <p14:modId xmlns:p14="http://schemas.microsoft.com/office/powerpoint/2010/main" val="1063180675"/>
              </p:ext>
            </p:extLst>
          </p:nvPr>
        </p:nvGraphicFramePr>
        <p:xfrm>
          <a:off x="1866900" y="1600201"/>
          <a:ext cx="8343900" cy="385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liennummernplatzhalter 5">
            <a:extLst>
              <a:ext uri="{FF2B5EF4-FFF2-40B4-BE49-F238E27FC236}">
                <a16:creationId xmlns:a16="http://schemas.microsoft.com/office/drawing/2014/main" id="{C90CD3CD-AA62-42FD-A029-2D73C483B6C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11</a:t>
            </a:fld>
            <a:endParaRPr lang="de-DE" dirty="0"/>
          </a:p>
        </p:txBody>
      </p:sp>
      <p:sp>
        <p:nvSpPr>
          <p:cNvPr id="5" name="Google Shape;124;p3">
            <a:extLst>
              <a:ext uri="{FF2B5EF4-FFF2-40B4-BE49-F238E27FC236}">
                <a16:creationId xmlns:a16="http://schemas.microsoft.com/office/drawing/2014/main" id="{9617C786-B42B-452A-827E-D666B354B4BB}"/>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76599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145B7-11EF-4F27-8A1B-FD1F222E6477}"/>
              </a:ext>
            </a:extLst>
          </p:cNvPr>
          <p:cNvSpPr>
            <a:spLocks noGrp="1"/>
          </p:cNvSpPr>
          <p:nvPr>
            <p:ph type="title"/>
          </p:nvPr>
        </p:nvSpPr>
        <p:spPr/>
        <p:txBody>
          <a:bodyPr>
            <a:normAutofit/>
          </a:bodyPr>
          <a:lstStyle/>
          <a:p>
            <a:r>
              <a:rPr lang="en-GB" sz="3600" dirty="0">
                <a:solidFill>
                  <a:schemeClr val="bg1"/>
                </a:solidFill>
              </a:rPr>
              <a:t>Psychological Indicators - Adults</a:t>
            </a:r>
          </a:p>
        </p:txBody>
      </p:sp>
      <p:graphicFrame>
        <p:nvGraphicFramePr>
          <p:cNvPr id="7" name="Inhaltsplatzhalter 6">
            <a:extLst>
              <a:ext uri="{FF2B5EF4-FFF2-40B4-BE49-F238E27FC236}">
                <a16:creationId xmlns:a16="http://schemas.microsoft.com/office/drawing/2014/main" id="{9B2D5D6A-E495-477F-84D8-59114286B9A8}"/>
              </a:ext>
            </a:extLst>
          </p:cNvPr>
          <p:cNvGraphicFramePr>
            <a:graphicFrameLocks noGrp="1"/>
          </p:cNvGraphicFramePr>
          <p:nvPr>
            <p:ph idx="1"/>
            <p:extLst>
              <p:ext uri="{D42A27DB-BD31-4B8C-83A1-F6EECF244321}">
                <p14:modId xmlns:p14="http://schemas.microsoft.com/office/powerpoint/2010/main" val="149330687"/>
              </p:ext>
            </p:extLst>
          </p:nvPr>
        </p:nvGraphicFramePr>
        <p:xfrm>
          <a:off x="1866900" y="1600201"/>
          <a:ext cx="8343900" cy="385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liennummernplatzhalter 5">
            <a:extLst>
              <a:ext uri="{FF2B5EF4-FFF2-40B4-BE49-F238E27FC236}">
                <a16:creationId xmlns:a16="http://schemas.microsoft.com/office/drawing/2014/main" id="{D5957759-7480-42FC-A6FB-1D50F64A2DA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12</a:t>
            </a:fld>
            <a:endParaRPr lang="de-DE" dirty="0"/>
          </a:p>
        </p:txBody>
      </p:sp>
      <p:sp>
        <p:nvSpPr>
          <p:cNvPr id="5" name="Google Shape;124;p3">
            <a:extLst>
              <a:ext uri="{FF2B5EF4-FFF2-40B4-BE49-F238E27FC236}">
                <a16:creationId xmlns:a16="http://schemas.microsoft.com/office/drawing/2014/main" id="{9F3DAD94-BDD3-4026-B7B7-7889EE4F6894}"/>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405141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0CD1A-B9AF-49CA-91BB-5CEA0692C3E3}"/>
              </a:ext>
            </a:extLst>
          </p:cNvPr>
          <p:cNvSpPr>
            <a:spLocks noGrp="1"/>
          </p:cNvSpPr>
          <p:nvPr>
            <p:ph type="title"/>
          </p:nvPr>
        </p:nvSpPr>
        <p:spPr/>
        <p:txBody>
          <a:bodyPr>
            <a:normAutofit/>
          </a:bodyPr>
          <a:lstStyle/>
          <a:p>
            <a:r>
              <a:rPr lang="de-DE" sz="3600" dirty="0">
                <a:solidFill>
                  <a:schemeClr val="bg1"/>
                </a:solidFill>
              </a:rPr>
              <a:t>Other </a:t>
            </a:r>
            <a:r>
              <a:rPr lang="de-DE" sz="3600" dirty="0" err="1">
                <a:solidFill>
                  <a:schemeClr val="bg1"/>
                </a:solidFill>
              </a:rPr>
              <a:t>indicators</a:t>
            </a:r>
            <a:endParaRPr lang="en-GB" sz="3600" dirty="0">
              <a:solidFill>
                <a:schemeClr val="bg1"/>
              </a:solidFill>
            </a:endParaRPr>
          </a:p>
        </p:txBody>
      </p:sp>
      <p:sp>
        <p:nvSpPr>
          <p:cNvPr id="3" name="Inhaltsplatzhalter 2">
            <a:extLst>
              <a:ext uri="{FF2B5EF4-FFF2-40B4-BE49-F238E27FC236}">
                <a16:creationId xmlns:a16="http://schemas.microsoft.com/office/drawing/2014/main" id="{91E2E18F-8118-4F3D-B16E-4D75FA75B0C0}"/>
              </a:ext>
            </a:extLst>
          </p:cNvPr>
          <p:cNvSpPr>
            <a:spLocks noGrp="1"/>
          </p:cNvSpPr>
          <p:nvPr>
            <p:ph idx="1"/>
          </p:nvPr>
        </p:nvSpPr>
        <p:spPr>
          <a:xfrm>
            <a:off x="581191" y="1828929"/>
            <a:ext cx="10403966" cy="2799278"/>
          </a:xfrm>
        </p:spPr>
        <p:txBody>
          <a:bodyPr>
            <a:normAutofit/>
          </a:bodyPr>
          <a:lstStyle/>
          <a:p>
            <a:pPr>
              <a:buFont typeface="Wingdings" panose="05000000000000000000" pitchFamily="2" charset="2"/>
              <a:buChar char="Ø"/>
            </a:pPr>
            <a:r>
              <a:rPr lang="en-GB" sz="2400" dirty="0">
                <a:solidFill>
                  <a:srgbClr val="002060"/>
                </a:solidFill>
                <a:latin typeface="+mn-lt"/>
              </a:rPr>
              <a:t>Several presentations in the emergency department</a:t>
            </a:r>
          </a:p>
          <a:p>
            <a:pPr>
              <a:buFont typeface="Wingdings" panose="05000000000000000000" pitchFamily="2" charset="2"/>
              <a:buChar char="Ø"/>
            </a:pPr>
            <a:r>
              <a:rPr lang="en-GB" sz="2400" dirty="0">
                <a:solidFill>
                  <a:srgbClr val="002060"/>
                </a:solidFill>
                <a:latin typeface="+mn-lt"/>
              </a:rPr>
              <a:t>Patient arrives after the official consultation hour</a:t>
            </a:r>
          </a:p>
          <a:p>
            <a:pPr>
              <a:buFont typeface="Wingdings" panose="05000000000000000000" pitchFamily="2" charset="2"/>
              <a:buChar char="Ø"/>
            </a:pPr>
            <a:r>
              <a:rPr lang="en-GB" sz="2400" dirty="0">
                <a:solidFill>
                  <a:srgbClr val="002060"/>
                </a:solidFill>
                <a:latin typeface="+mn-lt"/>
              </a:rPr>
              <a:t>Patient only comes in the presence of his/her partner, who has a controlling effect</a:t>
            </a:r>
          </a:p>
          <a:p>
            <a:pPr>
              <a:buFont typeface="Wingdings" panose="05000000000000000000" pitchFamily="2" charset="2"/>
              <a:buChar char="Ø"/>
            </a:pPr>
            <a:r>
              <a:rPr lang="en-GB" sz="2400" dirty="0">
                <a:solidFill>
                  <a:srgbClr val="002060"/>
                </a:solidFill>
                <a:latin typeface="+mn-lt"/>
              </a:rPr>
              <a:t>Frequent absence, for example from work or study</a:t>
            </a:r>
            <a:endParaRPr lang="de-DE" sz="2400" dirty="0">
              <a:solidFill>
                <a:srgbClr val="002060"/>
              </a:solidFill>
              <a:latin typeface="+mn-lt"/>
            </a:endParaRPr>
          </a:p>
        </p:txBody>
      </p:sp>
      <p:sp>
        <p:nvSpPr>
          <p:cNvPr id="6" name="Foliennummernplatzhalter 5">
            <a:extLst>
              <a:ext uri="{FF2B5EF4-FFF2-40B4-BE49-F238E27FC236}">
                <a16:creationId xmlns:a16="http://schemas.microsoft.com/office/drawing/2014/main" id="{2DE816C8-9C21-4FE7-B833-987CC9E486B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13</a:t>
            </a:fld>
            <a:endParaRPr lang="de-DE" dirty="0"/>
          </a:p>
        </p:txBody>
      </p:sp>
      <p:sp>
        <p:nvSpPr>
          <p:cNvPr id="5" name="Google Shape;124;p3">
            <a:extLst>
              <a:ext uri="{FF2B5EF4-FFF2-40B4-BE49-F238E27FC236}">
                <a16:creationId xmlns:a16="http://schemas.microsoft.com/office/drawing/2014/main" id="{52A2DBA2-8BFF-41ED-A1DA-2249E3CD9307}"/>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69351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B668F-86BD-4EA1-A30D-32E96183521D}"/>
              </a:ext>
            </a:extLst>
          </p:cNvPr>
          <p:cNvSpPr>
            <a:spLocks noGrp="1"/>
          </p:cNvSpPr>
          <p:nvPr>
            <p:ph type="title"/>
          </p:nvPr>
        </p:nvSpPr>
        <p:spPr/>
        <p:txBody>
          <a:bodyPr>
            <a:normAutofit/>
          </a:bodyPr>
          <a:lstStyle/>
          <a:p>
            <a:r>
              <a:rPr lang="en-GB" sz="3600" dirty="0">
                <a:solidFill>
                  <a:schemeClr val="bg1"/>
                </a:solidFill>
              </a:rPr>
              <a:t>Physical Indicators - Children</a:t>
            </a:r>
          </a:p>
        </p:txBody>
      </p:sp>
      <p:graphicFrame>
        <p:nvGraphicFramePr>
          <p:cNvPr id="9" name="Inhaltsplatzhalter 8">
            <a:extLst>
              <a:ext uri="{FF2B5EF4-FFF2-40B4-BE49-F238E27FC236}">
                <a16:creationId xmlns:a16="http://schemas.microsoft.com/office/drawing/2014/main" id="{B145864E-A1CD-4456-9A70-AAB4B8DF03DF}"/>
              </a:ext>
            </a:extLst>
          </p:cNvPr>
          <p:cNvGraphicFramePr>
            <a:graphicFrameLocks noGrp="1"/>
          </p:cNvGraphicFramePr>
          <p:nvPr>
            <p:ph idx="1"/>
            <p:extLst>
              <p:ext uri="{D42A27DB-BD31-4B8C-83A1-F6EECF244321}">
                <p14:modId xmlns:p14="http://schemas.microsoft.com/office/powerpoint/2010/main" val="1085910357"/>
              </p:ext>
            </p:extLst>
          </p:nvPr>
        </p:nvGraphicFramePr>
        <p:xfrm>
          <a:off x="1924049" y="1928151"/>
          <a:ext cx="8343900" cy="385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liennummernplatzhalter 5">
            <a:extLst>
              <a:ext uri="{FF2B5EF4-FFF2-40B4-BE49-F238E27FC236}">
                <a16:creationId xmlns:a16="http://schemas.microsoft.com/office/drawing/2014/main" id="{D12A7502-B6A9-4E2A-B18F-27623FAA31D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14</a:t>
            </a:fld>
            <a:endParaRPr lang="de-DE" dirty="0"/>
          </a:p>
        </p:txBody>
      </p:sp>
      <p:sp>
        <p:nvSpPr>
          <p:cNvPr id="5" name="Google Shape;124;p3">
            <a:extLst>
              <a:ext uri="{FF2B5EF4-FFF2-40B4-BE49-F238E27FC236}">
                <a16:creationId xmlns:a16="http://schemas.microsoft.com/office/drawing/2014/main" id="{BD11CDE6-ECAA-4BF5-9822-C9B2D1940452}"/>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15451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48D9E-3BC0-49BF-A1A4-CA7A3C6D3A76}"/>
              </a:ext>
            </a:extLst>
          </p:cNvPr>
          <p:cNvSpPr>
            <a:spLocks noGrp="1"/>
          </p:cNvSpPr>
          <p:nvPr>
            <p:ph type="title"/>
          </p:nvPr>
        </p:nvSpPr>
        <p:spPr>
          <a:xfrm>
            <a:off x="457366" y="355469"/>
            <a:ext cx="8648870" cy="716755"/>
          </a:xfrm>
        </p:spPr>
        <p:txBody>
          <a:bodyPr>
            <a:normAutofit fontScale="90000"/>
          </a:bodyPr>
          <a:lstStyle/>
          <a:p>
            <a:r>
              <a:rPr lang="en-GB" dirty="0">
                <a:solidFill>
                  <a:schemeClr val="bg1"/>
                </a:solidFill>
                <a:latin typeface="+mn-lt"/>
              </a:rPr>
              <a:t>Psychological Indicators - Children</a:t>
            </a:r>
          </a:p>
        </p:txBody>
      </p:sp>
      <p:graphicFrame>
        <p:nvGraphicFramePr>
          <p:cNvPr id="7" name="Inhaltsplatzhalter 6">
            <a:extLst>
              <a:ext uri="{FF2B5EF4-FFF2-40B4-BE49-F238E27FC236}">
                <a16:creationId xmlns:a16="http://schemas.microsoft.com/office/drawing/2014/main" id="{423435E9-A0E4-4CB9-B9FE-D52DBBD4591B}"/>
              </a:ext>
            </a:extLst>
          </p:cNvPr>
          <p:cNvGraphicFramePr>
            <a:graphicFrameLocks noGrp="1"/>
          </p:cNvGraphicFramePr>
          <p:nvPr>
            <p:ph idx="1"/>
            <p:extLst>
              <p:ext uri="{D42A27DB-BD31-4B8C-83A1-F6EECF244321}">
                <p14:modId xmlns:p14="http://schemas.microsoft.com/office/powerpoint/2010/main" val="1075139754"/>
              </p:ext>
            </p:extLst>
          </p:nvPr>
        </p:nvGraphicFramePr>
        <p:xfrm>
          <a:off x="1924049" y="1928151"/>
          <a:ext cx="8343900" cy="385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liennummernplatzhalter 5">
            <a:extLst>
              <a:ext uri="{FF2B5EF4-FFF2-40B4-BE49-F238E27FC236}">
                <a16:creationId xmlns:a16="http://schemas.microsoft.com/office/drawing/2014/main" id="{50F20A3A-8954-438E-B299-6F1A7CAFB33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15</a:t>
            </a:fld>
            <a:endParaRPr lang="de-DE" dirty="0"/>
          </a:p>
        </p:txBody>
      </p:sp>
      <p:sp>
        <p:nvSpPr>
          <p:cNvPr id="5" name="Google Shape;124;p3">
            <a:extLst>
              <a:ext uri="{FF2B5EF4-FFF2-40B4-BE49-F238E27FC236}">
                <a16:creationId xmlns:a16="http://schemas.microsoft.com/office/drawing/2014/main" id="{5B8BFF67-4FD3-4618-AE3F-7744B9B96929}"/>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71232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352425" y="136526"/>
            <a:ext cx="9144000" cy="885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4400"/>
              <a:buFont typeface="Arial"/>
              <a:buNone/>
            </a:pPr>
            <a:r>
              <a:rPr lang="en-US" sz="4400" dirty="0">
                <a:solidFill>
                  <a:schemeClr val="bg1"/>
                </a:solidFill>
              </a:rPr>
              <a:t>Domestic violence in Health Services</a:t>
            </a:r>
            <a:endParaRPr dirty="0">
              <a:solidFill>
                <a:schemeClr val="bg1"/>
              </a:solidFill>
            </a:endParaRPr>
          </a:p>
        </p:txBody>
      </p:sp>
      <p:sp>
        <p:nvSpPr>
          <p:cNvPr id="116" name="Google Shape;116;p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17" name="Google Shape;117;p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16</a:t>
            </a:fld>
            <a:endParaRPr dirty="0"/>
          </a:p>
        </p:txBody>
      </p:sp>
      <p:pic>
        <p:nvPicPr>
          <p:cNvPr id="2" name="Onlinemedien 1" title="Domestic violence in health services">
            <a:hlinkClick r:id="" action="ppaction://media"/>
            <a:extLst>
              <a:ext uri="{FF2B5EF4-FFF2-40B4-BE49-F238E27FC236}">
                <a16:creationId xmlns:a16="http://schemas.microsoft.com/office/drawing/2014/main" id="{D6BB057A-3F38-4BBF-86A8-7A65C1F2F49F}"/>
              </a:ext>
            </a:extLst>
          </p:cNvPr>
          <p:cNvPicPr>
            <a:picLocks noRot="1" noChangeAspect="1"/>
          </p:cNvPicPr>
          <p:nvPr>
            <a:videoFile r:link="rId1"/>
          </p:nvPr>
        </p:nvPicPr>
        <p:blipFill>
          <a:blip r:embed="rId4"/>
          <a:stretch>
            <a:fillRect/>
          </a:stretch>
        </p:blipFill>
        <p:spPr>
          <a:xfrm>
            <a:off x="3044825" y="1888830"/>
            <a:ext cx="5721142" cy="3232445"/>
          </a:xfrm>
          <a:prstGeom prst="rect">
            <a:avLst/>
          </a:prstGeom>
        </p:spPr>
      </p:pic>
    </p:spTree>
    <p:extLst>
      <p:ext uri="{BB962C8B-B14F-4D97-AF65-F5344CB8AC3E}">
        <p14:creationId xmlns:p14="http://schemas.microsoft.com/office/powerpoint/2010/main" val="27651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48" name="Google Shape;148;p6"/>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17</a:t>
            </a:fld>
            <a:endParaRPr/>
          </a:p>
        </p:txBody>
      </p:sp>
      <p:sp>
        <p:nvSpPr>
          <p:cNvPr id="149" name="Google Shape;149;p6"/>
          <p:cNvSpPr txBox="1">
            <a:spLocks noGrp="1"/>
          </p:cNvSpPr>
          <p:nvPr>
            <p:ph type="title"/>
          </p:nvPr>
        </p:nvSpPr>
        <p:spPr>
          <a:xfrm>
            <a:off x="5583272" y="3176588"/>
            <a:ext cx="58119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Communication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56" name="Google Shape;156;p7"/>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18</a:t>
            </a:fld>
            <a:endParaRPr dirty="0"/>
          </a:p>
        </p:txBody>
      </p:sp>
      <p:sp>
        <p:nvSpPr>
          <p:cNvPr id="5" name="Titel 1">
            <a:extLst>
              <a:ext uri="{FF2B5EF4-FFF2-40B4-BE49-F238E27FC236}">
                <a16:creationId xmlns:a16="http://schemas.microsoft.com/office/drawing/2014/main" id="{04EABCA5-0FD4-48F9-B8BD-695442A27CBA}"/>
              </a:ext>
            </a:extLst>
          </p:cNvPr>
          <p:cNvSpPr txBox="1">
            <a:spLocks/>
          </p:cNvSpPr>
          <p:nvPr/>
        </p:nvSpPr>
        <p:spPr>
          <a:xfrm>
            <a:off x="2243363" y="1543820"/>
            <a:ext cx="7212105" cy="32688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kern="1200" cap="small" baseline="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de-DE" dirty="0"/>
              <a:t>Never </a:t>
            </a:r>
            <a:r>
              <a:rPr lang="de-DE" dirty="0" err="1"/>
              <a:t>assume</a:t>
            </a:r>
            <a:r>
              <a:rPr lang="de-DE" dirty="0"/>
              <a:t> and </a:t>
            </a:r>
            <a:r>
              <a:rPr lang="de-DE" dirty="0" err="1"/>
              <a:t>always</a:t>
            </a:r>
            <a:r>
              <a:rPr lang="de-DE" dirty="0"/>
              <a:t> </a:t>
            </a:r>
            <a:r>
              <a:rPr lang="de-DE" dirty="0" err="1"/>
              <a:t>ask</a:t>
            </a:r>
            <a:r>
              <a:rPr lang="de-DE" dirty="0"/>
              <a:t>!</a:t>
            </a:r>
          </a:p>
          <a:p>
            <a:pPr marL="0" indent="0" algn="ctr">
              <a:buNone/>
            </a:pPr>
            <a:endParaRPr lang="de-DE" dirty="0"/>
          </a:p>
          <a:p>
            <a:pPr marL="0" indent="0" algn="ctr">
              <a:buNone/>
            </a:pPr>
            <a:r>
              <a:rPr lang="de-DE" dirty="0"/>
              <a:t>But </a:t>
            </a:r>
            <a:r>
              <a:rPr lang="de-DE" dirty="0" err="1"/>
              <a:t>how</a:t>
            </a:r>
            <a:r>
              <a:rPr lang="de-DE" dirty="0"/>
              <a:t>?</a:t>
            </a:r>
          </a:p>
        </p:txBody>
      </p:sp>
      <p:pic>
        <p:nvPicPr>
          <p:cNvPr id="6" name="Grafik 5">
            <a:extLst>
              <a:ext uri="{FF2B5EF4-FFF2-40B4-BE49-F238E27FC236}">
                <a16:creationId xmlns:a16="http://schemas.microsoft.com/office/drawing/2014/main" id="{163D4743-7979-4B67-A012-083423783E99}"/>
              </a:ext>
            </a:extLst>
          </p:cNvPr>
          <p:cNvPicPr>
            <a:picLocks noChangeAspect="1"/>
          </p:cNvPicPr>
          <p:nvPr/>
        </p:nvPicPr>
        <p:blipFill>
          <a:blip r:embed="rId3">
            <a:duotone>
              <a:schemeClr val="accent1">
                <a:shade val="45000"/>
                <a:satMod val="135000"/>
              </a:schemeClr>
              <a:prstClr val="white"/>
            </a:duotone>
          </a:blip>
          <a:stretch>
            <a:fillRect/>
          </a:stretch>
        </p:blipFill>
        <p:spPr>
          <a:xfrm>
            <a:off x="7706930" y="3220808"/>
            <a:ext cx="2016583" cy="2016583"/>
          </a:xfrm>
          <a:prstGeom prst="rect">
            <a:avLst/>
          </a:prstGeom>
        </p:spPr>
      </p:pic>
      <p:sp>
        <p:nvSpPr>
          <p:cNvPr id="7" name="Textfeld 6">
            <a:extLst>
              <a:ext uri="{FF2B5EF4-FFF2-40B4-BE49-F238E27FC236}">
                <a16:creationId xmlns:a16="http://schemas.microsoft.com/office/drawing/2014/main" id="{A80B8FC8-A577-425D-BCFE-DAE4CED995AC}"/>
              </a:ext>
            </a:extLst>
          </p:cNvPr>
          <p:cNvSpPr txBox="1"/>
          <p:nvPr/>
        </p:nvSpPr>
        <p:spPr>
          <a:xfrm>
            <a:off x="8027074" y="5334480"/>
            <a:ext cx="2717126" cy="207429"/>
          </a:xfrm>
          <a:prstGeom prst="rect">
            <a:avLst/>
          </a:prstGeom>
          <a:noFill/>
        </p:spPr>
        <p:txBody>
          <a:bodyPr wrap="square" rtlCol="0">
            <a:spAutoFit/>
          </a:bodyPr>
          <a:lstStyle/>
          <a:p>
            <a:r>
              <a:rPr lang="de-DE" sz="748" dirty="0">
                <a:hlinkClick r:id="rId4"/>
              </a:rPr>
              <a:t>Image</a:t>
            </a:r>
            <a:r>
              <a:rPr lang="de-DE" sz="748" dirty="0"/>
              <a:t> </a:t>
            </a:r>
            <a:r>
              <a:rPr lang="de-DE" sz="748" dirty="0" err="1"/>
              <a:t>by</a:t>
            </a:r>
            <a:r>
              <a:rPr lang="de-DE" sz="748" dirty="0"/>
              <a:t> </a:t>
            </a:r>
            <a:r>
              <a:rPr lang="de-DE" sz="748" dirty="0">
                <a:hlinkClick r:id="rId5"/>
              </a:rPr>
              <a:t>storyset</a:t>
            </a:r>
            <a:r>
              <a:rPr lang="de-DE" sz="748" dirty="0"/>
              <a:t> on </a:t>
            </a:r>
            <a:r>
              <a:rPr lang="de-DE" sz="748" dirty="0" err="1"/>
              <a:t>Freepik</a:t>
            </a:r>
            <a:endParaRPr lang="de-DE" sz="748"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8ED8C-1923-4B12-8DE1-F729E4CB2686}"/>
              </a:ext>
            </a:extLst>
          </p:cNvPr>
          <p:cNvSpPr>
            <a:spLocks noGrp="1"/>
          </p:cNvSpPr>
          <p:nvPr>
            <p:ph type="title"/>
          </p:nvPr>
        </p:nvSpPr>
        <p:spPr/>
        <p:txBody>
          <a:bodyPr>
            <a:normAutofit fontScale="90000"/>
          </a:bodyPr>
          <a:lstStyle/>
          <a:p>
            <a:r>
              <a:rPr lang="de-DE" dirty="0"/>
              <a:t>First </a:t>
            </a:r>
            <a:r>
              <a:rPr lang="de-DE" dirty="0" err="1"/>
              <a:t>step</a:t>
            </a:r>
            <a:r>
              <a:rPr lang="de-DE" dirty="0"/>
              <a:t>: </a:t>
            </a:r>
            <a:r>
              <a:rPr lang="de-DE" dirty="0" err="1"/>
              <a:t>take</a:t>
            </a:r>
            <a:r>
              <a:rPr lang="de-DE" dirty="0"/>
              <a:t> </a:t>
            </a:r>
            <a:r>
              <a:rPr lang="de-DE" dirty="0" err="1"/>
              <a:t>over</a:t>
            </a:r>
            <a:r>
              <a:rPr lang="de-DE" dirty="0"/>
              <a:t> </a:t>
            </a:r>
            <a:r>
              <a:rPr lang="de-DE" dirty="0" err="1"/>
              <a:t>victim´s</a:t>
            </a:r>
            <a:r>
              <a:rPr lang="de-DE" dirty="0"/>
              <a:t> </a:t>
            </a:r>
            <a:r>
              <a:rPr lang="de-DE" dirty="0" err="1"/>
              <a:t>perspective</a:t>
            </a:r>
            <a:endParaRPr lang="de-DE" dirty="0"/>
          </a:p>
        </p:txBody>
      </p:sp>
      <p:sp>
        <p:nvSpPr>
          <p:cNvPr id="3" name="Inhaltsplatzhalter 2">
            <a:extLst>
              <a:ext uri="{FF2B5EF4-FFF2-40B4-BE49-F238E27FC236}">
                <a16:creationId xmlns:a16="http://schemas.microsoft.com/office/drawing/2014/main" id="{00244AE3-45DE-4158-8C84-15DEAE0FA422}"/>
              </a:ext>
            </a:extLst>
          </p:cNvPr>
          <p:cNvSpPr>
            <a:spLocks noGrp="1"/>
          </p:cNvSpPr>
          <p:nvPr>
            <p:ph idx="1"/>
          </p:nvPr>
        </p:nvSpPr>
        <p:spPr>
          <a:xfrm>
            <a:off x="791256" y="1905050"/>
            <a:ext cx="11029615" cy="3678303"/>
          </a:xfrm>
        </p:spPr>
        <p:txBody>
          <a:bodyPr>
            <a:normAutofit/>
          </a:bodyPr>
          <a:lstStyle/>
          <a:p>
            <a:pPr marL="0" indent="0">
              <a:buNone/>
            </a:pPr>
            <a:r>
              <a:rPr lang="de-DE" sz="2400" dirty="0" err="1">
                <a:solidFill>
                  <a:srgbClr val="002060"/>
                </a:solidFill>
                <a:latin typeface="+mj-lt"/>
              </a:rPr>
              <a:t>They</a:t>
            </a:r>
            <a:r>
              <a:rPr lang="de-DE" sz="2400" dirty="0">
                <a:solidFill>
                  <a:srgbClr val="002060"/>
                </a:solidFill>
                <a:latin typeface="+mj-lt"/>
              </a:rPr>
              <a:t> </a:t>
            </a:r>
            <a:r>
              <a:rPr lang="de-DE" sz="2400" dirty="0" err="1">
                <a:solidFill>
                  <a:srgbClr val="002060"/>
                </a:solidFill>
                <a:latin typeface="+mj-lt"/>
              </a:rPr>
              <a:t>may</a:t>
            </a:r>
            <a:r>
              <a:rPr lang="de-DE" sz="2400" dirty="0">
                <a:solidFill>
                  <a:srgbClr val="002060"/>
                </a:solidFill>
                <a:latin typeface="+mj-lt"/>
              </a:rPr>
              <a:t> </a:t>
            </a:r>
            <a:r>
              <a:rPr lang="de-DE" sz="2400" dirty="0" err="1">
                <a:solidFill>
                  <a:srgbClr val="002060"/>
                </a:solidFill>
                <a:latin typeface="+mj-lt"/>
              </a:rPr>
              <a:t>feel</a:t>
            </a:r>
            <a:r>
              <a:rPr lang="de-DE" sz="2400" dirty="0">
                <a:solidFill>
                  <a:srgbClr val="002060"/>
                </a:solidFill>
                <a:latin typeface="+mj-lt"/>
              </a:rPr>
              <a:t>…</a:t>
            </a:r>
          </a:p>
          <a:p>
            <a:pPr>
              <a:buFont typeface="Wingdings" panose="05000000000000000000" pitchFamily="2" charset="2"/>
              <a:buChar char="§"/>
            </a:pPr>
            <a:r>
              <a:rPr lang="de-DE" sz="2400" dirty="0" err="1">
                <a:latin typeface="+mj-lt"/>
              </a:rPr>
              <a:t>Insecure</a:t>
            </a:r>
            <a:endParaRPr lang="de-DE" sz="2400" dirty="0">
              <a:latin typeface="+mj-lt"/>
            </a:endParaRPr>
          </a:p>
          <a:p>
            <a:pPr>
              <a:buFont typeface="Wingdings" panose="05000000000000000000" pitchFamily="2" charset="2"/>
              <a:buChar char="§"/>
            </a:pPr>
            <a:r>
              <a:rPr lang="de-DE" sz="2400" dirty="0">
                <a:latin typeface="+mj-lt"/>
              </a:rPr>
              <a:t>Lack </a:t>
            </a:r>
            <a:r>
              <a:rPr lang="de-DE" sz="2400" dirty="0" err="1">
                <a:latin typeface="+mj-lt"/>
              </a:rPr>
              <a:t>of</a:t>
            </a:r>
            <a:r>
              <a:rPr lang="de-DE" sz="2400" dirty="0">
                <a:latin typeface="+mj-lt"/>
              </a:rPr>
              <a:t> </a:t>
            </a:r>
            <a:r>
              <a:rPr lang="de-DE" sz="2400" dirty="0" err="1">
                <a:latin typeface="+mj-lt"/>
              </a:rPr>
              <a:t>trust</a:t>
            </a:r>
            <a:endParaRPr lang="de-DE" sz="2400" dirty="0">
              <a:latin typeface="+mj-lt"/>
            </a:endParaRPr>
          </a:p>
          <a:p>
            <a:pPr>
              <a:buFont typeface="Wingdings" panose="05000000000000000000" pitchFamily="2" charset="2"/>
              <a:buChar char="§"/>
            </a:pPr>
            <a:r>
              <a:rPr lang="de-DE" sz="2400" dirty="0">
                <a:latin typeface="+mj-lt"/>
              </a:rPr>
              <a:t>Fear </a:t>
            </a:r>
            <a:r>
              <a:rPr lang="de-DE" sz="2400" dirty="0" err="1">
                <a:latin typeface="+mj-lt"/>
              </a:rPr>
              <a:t>of</a:t>
            </a:r>
            <a:r>
              <a:rPr lang="de-DE" sz="2400" dirty="0">
                <a:latin typeface="+mj-lt"/>
              </a:rPr>
              <a:t> potential </a:t>
            </a:r>
            <a:r>
              <a:rPr lang="de-DE" sz="2400" dirty="0" err="1">
                <a:latin typeface="+mj-lt"/>
              </a:rPr>
              <a:t>consequences</a:t>
            </a:r>
            <a:endParaRPr lang="de-DE" sz="2400" dirty="0">
              <a:latin typeface="+mj-lt"/>
            </a:endParaRPr>
          </a:p>
          <a:p>
            <a:pPr>
              <a:buFont typeface="Wingdings" panose="05000000000000000000" pitchFamily="2" charset="2"/>
              <a:buChar char="§"/>
            </a:pPr>
            <a:r>
              <a:rPr lang="de-DE" sz="2400" dirty="0">
                <a:latin typeface="+mj-lt"/>
              </a:rPr>
              <a:t>Low </a:t>
            </a:r>
            <a:r>
              <a:rPr lang="de-DE" sz="2400" dirty="0" err="1">
                <a:latin typeface="+mj-lt"/>
              </a:rPr>
              <a:t>self-confidence</a:t>
            </a:r>
            <a:endParaRPr lang="de-DE" sz="2400" dirty="0">
              <a:latin typeface="+mj-lt"/>
            </a:endParaRPr>
          </a:p>
          <a:p>
            <a:pPr>
              <a:buFont typeface="Wingdings" panose="05000000000000000000" pitchFamily="2" charset="2"/>
              <a:buChar char="§"/>
            </a:pPr>
            <a:r>
              <a:rPr lang="de-DE" sz="2400" dirty="0">
                <a:latin typeface="+mj-lt"/>
              </a:rPr>
              <a:t>Low </a:t>
            </a:r>
            <a:r>
              <a:rPr lang="de-DE" sz="2400" dirty="0" err="1">
                <a:latin typeface="+mj-lt"/>
              </a:rPr>
              <a:t>self-worth</a:t>
            </a:r>
            <a:endParaRPr lang="de-DE" sz="2400" dirty="0">
              <a:latin typeface="+mj-lt"/>
            </a:endParaRPr>
          </a:p>
        </p:txBody>
      </p:sp>
      <p:pic>
        <p:nvPicPr>
          <p:cNvPr id="4" name="Grafik 3" descr="Ein Bild, das Entwurf, Zeichnung, Grafiken, Schwarz enthält.&#10;&#10;Automatisch generierte Beschreibung">
            <a:extLst>
              <a:ext uri="{FF2B5EF4-FFF2-40B4-BE49-F238E27FC236}">
                <a16:creationId xmlns:a16="http://schemas.microsoft.com/office/drawing/2014/main" id="{617088DB-B6C6-435F-8562-9A204ABBD4C5}"/>
              </a:ext>
            </a:extLst>
          </p:cNvPr>
          <p:cNvPicPr/>
          <p:nvPr/>
        </p:nvPicPr>
        <p:blipFill>
          <a:blip r:embed="rId2"/>
          <a:stretch>
            <a:fillRect/>
          </a:stretch>
        </p:blipFill>
        <p:spPr>
          <a:xfrm>
            <a:off x="8299283" y="2714624"/>
            <a:ext cx="1378118" cy="1843353"/>
          </a:xfrm>
          <a:prstGeom prst="rect">
            <a:avLst/>
          </a:prstGeom>
          <a:solidFill>
            <a:srgbClr val="FFC000"/>
          </a:solidFill>
        </p:spPr>
      </p:pic>
      <p:sp>
        <p:nvSpPr>
          <p:cNvPr id="6" name="Textfeld 5">
            <a:extLst>
              <a:ext uri="{FF2B5EF4-FFF2-40B4-BE49-F238E27FC236}">
                <a16:creationId xmlns:a16="http://schemas.microsoft.com/office/drawing/2014/main" id="{92B2EB3A-E478-412A-A24A-36FC882A18A3}"/>
              </a:ext>
            </a:extLst>
          </p:cNvPr>
          <p:cNvSpPr txBox="1"/>
          <p:nvPr/>
        </p:nvSpPr>
        <p:spPr>
          <a:xfrm>
            <a:off x="3048000" y="3179862"/>
            <a:ext cx="6096000" cy="307777"/>
          </a:xfrm>
          <a:prstGeom prst="rect">
            <a:avLst/>
          </a:prstGeom>
          <a:noFill/>
        </p:spPr>
        <p:txBody>
          <a:bodyPr wrap="square">
            <a:spAutoFit/>
          </a:bodyPr>
          <a:lstStyle/>
          <a:p>
            <a:fld id="{00000000-1234-1234-1234-123412341234}" type="slidenum">
              <a:rPr lang="en-GB" smtClean="0"/>
              <a:pPr/>
              <a:t>19</a:t>
            </a:fld>
            <a:endParaRPr lang="de-DE" dirty="0"/>
          </a:p>
        </p:txBody>
      </p:sp>
      <p:sp>
        <p:nvSpPr>
          <p:cNvPr id="8" name="Textfeld 7">
            <a:extLst>
              <a:ext uri="{FF2B5EF4-FFF2-40B4-BE49-F238E27FC236}">
                <a16:creationId xmlns:a16="http://schemas.microsoft.com/office/drawing/2014/main" id="{122E508A-B292-4E5B-A8FC-FC34DD85AA0A}"/>
              </a:ext>
            </a:extLst>
          </p:cNvPr>
          <p:cNvSpPr txBox="1"/>
          <p:nvPr/>
        </p:nvSpPr>
        <p:spPr>
          <a:xfrm>
            <a:off x="3048000" y="3179862"/>
            <a:ext cx="6096000" cy="307777"/>
          </a:xfrm>
          <a:prstGeom prst="rect">
            <a:avLst/>
          </a:prstGeom>
          <a:noFill/>
        </p:spPr>
        <p:txBody>
          <a:bodyPr wrap="square">
            <a:spAutoFit/>
          </a:bodyPr>
          <a:lstStyle/>
          <a:p>
            <a:fld id="{00000000-1234-1234-1234-123412341234}" type="slidenum">
              <a:rPr lang="en-GB" smtClean="0"/>
              <a:pPr/>
              <a:t>19</a:t>
            </a:fld>
            <a:endParaRPr lang="de-DE" dirty="0"/>
          </a:p>
        </p:txBody>
      </p:sp>
      <p:sp>
        <p:nvSpPr>
          <p:cNvPr id="9" name="Google Shape;156;p7">
            <a:extLst>
              <a:ext uri="{FF2B5EF4-FFF2-40B4-BE49-F238E27FC236}">
                <a16:creationId xmlns:a16="http://schemas.microsoft.com/office/drawing/2014/main" id="{6BE74246-7B91-4FFD-8100-9FF332415B1F}"/>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19</a:t>
            </a:fld>
            <a:endParaRPr dirty="0"/>
          </a:p>
        </p:txBody>
      </p:sp>
      <p:sp>
        <p:nvSpPr>
          <p:cNvPr id="10" name="Google Shape;124;p3">
            <a:extLst>
              <a:ext uri="{FF2B5EF4-FFF2-40B4-BE49-F238E27FC236}">
                <a16:creationId xmlns:a16="http://schemas.microsoft.com/office/drawing/2014/main" id="{E73D98AC-2823-4187-B8D5-AC1A1EB85F8A}"/>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40241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5630897" y="3043238"/>
            <a:ext cx="5811801"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Introduction</a:t>
            </a:r>
            <a:endParaRPr dirty="0"/>
          </a:p>
        </p:txBody>
      </p:sp>
      <p:sp>
        <p:nvSpPr>
          <p:cNvPr id="132" name="Google Shape;132;p4"/>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33" name="Google Shape;133;p4"/>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6E527-0F9B-44A3-A87F-300E634E6602}"/>
              </a:ext>
            </a:extLst>
          </p:cNvPr>
          <p:cNvSpPr>
            <a:spLocks noGrp="1"/>
          </p:cNvSpPr>
          <p:nvPr>
            <p:ph type="title"/>
          </p:nvPr>
        </p:nvSpPr>
        <p:spPr/>
        <p:txBody>
          <a:bodyPr/>
          <a:lstStyle/>
          <a:p>
            <a:r>
              <a:rPr lang="de-DE" dirty="0"/>
              <a:t>Communication (</a:t>
            </a:r>
            <a:r>
              <a:rPr lang="de-DE" dirty="0" err="1"/>
              <a:t>attitude</a:t>
            </a:r>
            <a:r>
              <a:rPr lang="de-DE" dirty="0"/>
              <a:t>) </a:t>
            </a:r>
            <a:r>
              <a:rPr lang="de-DE" dirty="0" err="1"/>
              <a:t>aspects</a:t>
            </a:r>
            <a:endParaRPr lang="de-DE" dirty="0"/>
          </a:p>
        </p:txBody>
      </p:sp>
      <p:sp>
        <p:nvSpPr>
          <p:cNvPr id="3" name="Inhaltsplatzhalter 2">
            <a:extLst>
              <a:ext uri="{FF2B5EF4-FFF2-40B4-BE49-F238E27FC236}">
                <a16:creationId xmlns:a16="http://schemas.microsoft.com/office/drawing/2014/main" id="{8399175D-1391-4E3B-9E36-7A3036025472}"/>
              </a:ext>
            </a:extLst>
          </p:cNvPr>
          <p:cNvSpPr>
            <a:spLocks noGrp="1"/>
          </p:cNvSpPr>
          <p:nvPr>
            <p:ph idx="1"/>
          </p:nvPr>
        </p:nvSpPr>
        <p:spPr>
          <a:xfrm>
            <a:off x="581192" y="1478057"/>
            <a:ext cx="11029615" cy="3678303"/>
          </a:xfrm>
        </p:spPr>
        <p:txBody>
          <a:bodyPr>
            <a:normAutofit fontScale="92500" lnSpcReduction="10000"/>
          </a:bodyPr>
          <a:lstStyle/>
          <a:p>
            <a:endParaRPr lang="de-DE" dirty="0"/>
          </a:p>
          <a:p>
            <a:r>
              <a:rPr lang="en-GB" sz="2600" dirty="0">
                <a:latin typeface="+mj-lt"/>
              </a:rPr>
              <a:t>Respect</a:t>
            </a:r>
          </a:p>
          <a:p>
            <a:r>
              <a:rPr lang="en-GB" sz="2600" dirty="0">
                <a:latin typeface="+mj-lt"/>
              </a:rPr>
              <a:t>Trust</a:t>
            </a:r>
          </a:p>
          <a:p>
            <a:r>
              <a:rPr lang="en-GB" sz="2600" dirty="0">
                <a:latin typeface="+mj-lt"/>
              </a:rPr>
              <a:t>Confidence and empathy</a:t>
            </a:r>
          </a:p>
          <a:p>
            <a:r>
              <a:rPr lang="en-GB" sz="2600" dirty="0">
                <a:latin typeface="+mj-lt"/>
              </a:rPr>
              <a:t>Private</a:t>
            </a:r>
          </a:p>
          <a:p>
            <a:r>
              <a:rPr lang="en-GB" sz="2600" dirty="0">
                <a:latin typeface="+mj-lt"/>
              </a:rPr>
              <a:t>Exclusion of potential perpetrator or other </a:t>
            </a:r>
            <a:r>
              <a:rPr lang="en-GB" sz="2600" dirty="0" err="1">
                <a:latin typeface="+mj-lt"/>
              </a:rPr>
              <a:t>familiy</a:t>
            </a:r>
            <a:r>
              <a:rPr lang="en-GB" sz="2600" dirty="0">
                <a:latin typeface="+mj-lt"/>
              </a:rPr>
              <a:t> members</a:t>
            </a:r>
          </a:p>
          <a:p>
            <a:r>
              <a:rPr lang="en-GB" sz="2600" dirty="0">
                <a:latin typeface="+mj-lt"/>
              </a:rPr>
              <a:t>Use „I“ messages</a:t>
            </a:r>
          </a:p>
          <a:p>
            <a:r>
              <a:rPr lang="en-GB" sz="2600" dirty="0">
                <a:latin typeface="+mj-lt"/>
              </a:rPr>
              <a:t>Non-violent communication models</a:t>
            </a:r>
          </a:p>
          <a:p>
            <a:endParaRPr lang="de-DE" dirty="0"/>
          </a:p>
        </p:txBody>
      </p:sp>
      <p:pic>
        <p:nvPicPr>
          <p:cNvPr id="4" name="Grafik 3" descr="Ein Bild, das Entwurf, Zeichnung, Grafiken, Schwarz enthält.&#10;&#10;Automatisch generierte Beschreibung">
            <a:extLst>
              <a:ext uri="{FF2B5EF4-FFF2-40B4-BE49-F238E27FC236}">
                <a16:creationId xmlns:a16="http://schemas.microsoft.com/office/drawing/2014/main" id="{5170D771-073D-49A7-ACE1-BAE15D536196}"/>
              </a:ext>
            </a:extLst>
          </p:cNvPr>
          <p:cNvPicPr/>
          <p:nvPr/>
        </p:nvPicPr>
        <p:blipFill>
          <a:blip r:embed="rId2"/>
          <a:stretch>
            <a:fillRect/>
          </a:stretch>
        </p:blipFill>
        <p:spPr>
          <a:xfrm>
            <a:off x="10051882" y="2977915"/>
            <a:ext cx="1330325" cy="1600200"/>
          </a:xfrm>
          <a:prstGeom prst="rect">
            <a:avLst/>
          </a:prstGeom>
          <a:solidFill>
            <a:srgbClr val="FFC000"/>
          </a:solidFill>
        </p:spPr>
      </p:pic>
      <p:sp>
        <p:nvSpPr>
          <p:cNvPr id="5" name="Google Shape;156;p7">
            <a:extLst>
              <a:ext uri="{FF2B5EF4-FFF2-40B4-BE49-F238E27FC236}">
                <a16:creationId xmlns:a16="http://schemas.microsoft.com/office/drawing/2014/main" id="{8A0C03D8-94DF-460F-B51C-7016894B1922}"/>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20</a:t>
            </a:fld>
            <a:endParaRPr dirty="0"/>
          </a:p>
        </p:txBody>
      </p:sp>
      <p:sp>
        <p:nvSpPr>
          <p:cNvPr id="6" name="Google Shape;124;p3">
            <a:extLst>
              <a:ext uri="{FF2B5EF4-FFF2-40B4-BE49-F238E27FC236}">
                <a16:creationId xmlns:a16="http://schemas.microsoft.com/office/drawing/2014/main" id="{4DCBAD79-1F7A-46F2-952A-6623279C560B}"/>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45240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FA771-AA96-4DA9-96C1-187854EB01F1}"/>
              </a:ext>
            </a:extLst>
          </p:cNvPr>
          <p:cNvSpPr>
            <a:spLocks noGrp="1"/>
          </p:cNvSpPr>
          <p:nvPr>
            <p:ph type="title"/>
          </p:nvPr>
        </p:nvSpPr>
        <p:spPr/>
        <p:txBody>
          <a:bodyPr/>
          <a:lstStyle/>
          <a:p>
            <a:r>
              <a:rPr lang="de-DE" dirty="0"/>
              <a:t>Possible </a:t>
            </a:r>
            <a:r>
              <a:rPr lang="de-DE" dirty="0" err="1"/>
              <a:t>questions</a:t>
            </a:r>
            <a:endParaRPr lang="de-DE" dirty="0"/>
          </a:p>
        </p:txBody>
      </p:sp>
      <p:sp>
        <p:nvSpPr>
          <p:cNvPr id="3" name="Inhaltsplatzhalter 2">
            <a:extLst>
              <a:ext uri="{FF2B5EF4-FFF2-40B4-BE49-F238E27FC236}">
                <a16:creationId xmlns:a16="http://schemas.microsoft.com/office/drawing/2014/main" id="{3C75E431-E0E8-45FD-996F-F93317F52C15}"/>
              </a:ext>
            </a:extLst>
          </p:cNvPr>
          <p:cNvSpPr>
            <a:spLocks noGrp="1"/>
          </p:cNvSpPr>
          <p:nvPr>
            <p:ph idx="1"/>
          </p:nvPr>
        </p:nvSpPr>
        <p:spPr>
          <a:xfrm>
            <a:off x="581192" y="1786956"/>
            <a:ext cx="11787922" cy="4169001"/>
          </a:xfrm>
        </p:spPr>
        <p:txBody>
          <a:bodyPr/>
          <a:lstStyle/>
          <a:p>
            <a:pPr marL="0" indent="0">
              <a:buNone/>
            </a:pPr>
            <a:r>
              <a:rPr lang="en-US" sz="2400" dirty="0">
                <a:solidFill>
                  <a:srgbClr val="002060"/>
                </a:solidFill>
                <a:latin typeface="+mn-lt"/>
              </a:rPr>
              <a:t>Start:</a:t>
            </a:r>
          </a:p>
          <a:p>
            <a:pPr marL="0" indent="0">
              <a:buNone/>
            </a:pPr>
            <a:r>
              <a:rPr lang="en-US" sz="2400" dirty="0">
                <a:solidFill>
                  <a:srgbClr val="002060"/>
                </a:solidFill>
                <a:latin typeface="+mn-lt"/>
              </a:rPr>
              <a:t>“I have some questions that I ask every patient. I’m going to ask you these questions now, too.” </a:t>
            </a:r>
          </a:p>
          <a:p>
            <a:pPr marL="0" indent="0">
              <a:buNone/>
            </a:pPr>
            <a:endParaRPr lang="en-US" sz="2400" dirty="0">
              <a:solidFill>
                <a:srgbClr val="002060"/>
              </a:solidFill>
              <a:latin typeface="+mn-lt"/>
            </a:endParaRPr>
          </a:p>
          <a:p>
            <a:pPr>
              <a:buFont typeface="Wingdings" panose="05000000000000000000" pitchFamily="2" charset="2"/>
              <a:buChar char="Ø"/>
            </a:pPr>
            <a:r>
              <a:rPr lang="en-US" sz="2400" dirty="0">
                <a:solidFill>
                  <a:srgbClr val="002060"/>
                </a:solidFill>
                <a:latin typeface="+mn-lt"/>
              </a:rPr>
              <a:t>General questions</a:t>
            </a:r>
          </a:p>
          <a:p>
            <a:pPr>
              <a:buFont typeface="Wingdings" panose="05000000000000000000" pitchFamily="2" charset="2"/>
              <a:buChar char="Ø"/>
            </a:pPr>
            <a:r>
              <a:rPr lang="en-US" sz="2400" dirty="0">
                <a:solidFill>
                  <a:srgbClr val="002060"/>
                </a:solidFill>
                <a:latin typeface="+mn-lt"/>
              </a:rPr>
              <a:t>Framing the question</a:t>
            </a:r>
          </a:p>
          <a:p>
            <a:pPr marL="0" indent="0">
              <a:buNone/>
            </a:pPr>
            <a:endParaRPr lang="en-US" sz="2400" dirty="0">
              <a:solidFill>
                <a:srgbClr val="002060"/>
              </a:solidFill>
              <a:latin typeface="+mn-lt"/>
            </a:endParaRPr>
          </a:p>
          <a:p>
            <a:pPr marL="0" indent="0">
              <a:buNone/>
            </a:pPr>
            <a:endParaRPr lang="de-DE" dirty="0"/>
          </a:p>
        </p:txBody>
      </p:sp>
      <p:sp>
        <p:nvSpPr>
          <p:cNvPr id="4" name="Google Shape;156;p7">
            <a:extLst>
              <a:ext uri="{FF2B5EF4-FFF2-40B4-BE49-F238E27FC236}">
                <a16:creationId xmlns:a16="http://schemas.microsoft.com/office/drawing/2014/main" id="{1299BDEA-DD1B-4621-BAE9-9BBDE4CBD977}"/>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21</a:t>
            </a:fld>
            <a:endParaRPr dirty="0"/>
          </a:p>
        </p:txBody>
      </p:sp>
      <p:sp>
        <p:nvSpPr>
          <p:cNvPr id="5" name="Google Shape;124;p3">
            <a:extLst>
              <a:ext uri="{FF2B5EF4-FFF2-40B4-BE49-F238E27FC236}">
                <a16:creationId xmlns:a16="http://schemas.microsoft.com/office/drawing/2014/main" id="{A48D3119-A332-4E8A-BE54-BDF5603287F7}"/>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44372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6F676-9DE1-44DB-81D0-1ECE2D0C5F7F}"/>
              </a:ext>
            </a:extLst>
          </p:cNvPr>
          <p:cNvSpPr>
            <a:spLocks noGrp="1"/>
          </p:cNvSpPr>
          <p:nvPr>
            <p:ph type="title"/>
          </p:nvPr>
        </p:nvSpPr>
        <p:spPr/>
        <p:txBody>
          <a:bodyPr/>
          <a:lstStyle/>
          <a:p>
            <a:r>
              <a:rPr lang="de-DE" dirty="0"/>
              <a:t>Possible </a:t>
            </a:r>
            <a:r>
              <a:rPr lang="de-DE" dirty="0" err="1"/>
              <a:t>indirect</a:t>
            </a:r>
            <a:r>
              <a:rPr lang="de-DE" dirty="0"/>
              <a:t> </a:t>
            </a:r>
            <a:r>
              <a:rPr lang="de-DE" dirty="0" err="1"/>
              <a:t>questions</a:t>
            </a:r>
            <a:endParaRPr lang="de-DE" dirty="0"/>
          </a:p>
        </p:txBody>
      </p:sp>
      <p:sp>
        <p:nvSpPr>
          <p:cNvPr id="3" name="Inhaltsplatzhalter 2">
            <a:extLst>
              <a:ext uri="{FF2B5EF4-FFF2-40B4-BE49-F238E27FC236}">
                <a16:creationId xmlns:a16="http://schemas.microsoft.com/office/drawing/2014/main" id="{47A41345-8510-4CCD-9BF2-7009022C5530}"/>
              </a:ext>
            </a:extLst>
          </p:cNvPr>
          <p:cNvSpPr>
            <a:spLocks noGrp="1"/>
          </p:cNvSpPr>
          <p:nvPr>
            <p:ph idx="1"/>
          </p:nvPr>
        </p:nvSpPr>
        <p:spPr>
          <a:xfrm>
            <a:off x="726989" y="1506117"/>
            <a:ext cx="10515600" cy="4195822"/>
          </a:xfrm>
        </p:spPr>
        <p:txBody>
          <a:bodyPr>
            <a:normAutofit/>
          </a:bodyPr>
          <a:lstStyle/>
          <a:p>
            <a:pPr>
              <a:buFont typeface="Wingdings" panose="05000000000000000000" pitchFamily="2" charset="2"/>
              <a:buChar char="Ø"/>
            </a:pPr>
            <a:r>
              <a:rPr lang="en-US" sz="2400" dirty="0">
                <a:solidFill>
                  <a:srgbClr val="002060"/>
                </a:solidFill>
                <a:latin typeface="+mn-lt"/>
              </a:rPr>
              <a:t>“How are things at home?” </a:t>
            </a:r>
          </a:p>
          <a:p>
            <a:pPr>
              <a:buFont typeface="Wingdings" panose="05000000000000000000" pitchFamily="2" charset="2"/>
              <a:buChar char="Ø"/>
            </a:pPr>
            <a:r>
              <a:rPr lang="en-US" sz="2400" dirty="0">
                <a:solidFill>
                  <a:srgbClr val="002060"/>
                </a:solidFill>
                <a:latin typeface="+mn-lt"/>
              </a:rPr>
              <a:t>“I know many people have problems facing violence by their partners, other family members, or someone else they live with. Could it be, that this is the same in your case?”</a:t>
            </a:r>
          </a:p>
          <a:p>
            <a:pPr>
              <a:buFont typeface="Wingdings" panose="05000000000000000000" pitchFamily="2" charset="2"/>
              <a:buChar char="Ø"/>
            </a:pPr>
            <a:r>
              <a:rPr lang="en-US" sz="2400" dirty="0">
                <a:solidFill>
                  <a:srgbClr val="002060"/>
                </a:solidFill>
                <a:latin typeface="+mn-lt"/>
              </a:rPr>
              <a:t> “Because unfortunately violence is so common in our society, I have started asking all of my patients about it.”</a:t>
            </a:r>
          </a:p>
          <a:p>
            <a:pPr>
              <a:buFont typeface="Wingdings" panose="05000000000000000000" pitchFamily="2" charset="2"/>
              <a:buChar char="Ø"/>
            </a:pPr>
            <a:r>
              <a:rPr lang="en-US" sz="2400" dirty="0">
                <a:solidFill>
                  <a:srgbClr val="002060"/>
                </a:solidFill>
                <a:latin typeface="+mn-lt"/>
              </a:rPr>
              <a:t> “I’m going to ask you a question that I ask all patients.”</a:t>
            </a:r>
            <a:endParaRPr lang="de-DE" sz="2400" dirty="0">
              <a:solidFill>
                <a:srgbClr val="002060"/>
              </a:solidFill>
              <a:latin typeface="+mn-lt"/>
            </a:endParaRPr>
          </a:p>
        </p:txBody>
      </p:sp>
      <p:sp>
        <p:nvSpPr>
          <p:cNvPr id="4" name="Google Shape;156;p7">
            <a:extLst>
              <a:ext uri="{FF2B5EF4-FFF2-40B4-BE49-F238E27FC236}">
                <a16:creationId xmlns:a16="http://schemas.microsoft.com/office/drawing/2014/main" id="{73F99BA7-94FA-4911-A6AE-AB64474F94C1}"/>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22</a:t>
            </a:fld>
            <a:endParaRPr dirty="0"/>
          </a:p>
        </p:txBody>
      </p:sp>
      <p:sp>
        <p:nvSpPr>
          <p:cNvPr id="5" name="Google Shape;124;p3">
            <a:extLst>
              <a:ext uri="{FF2B5EF4-FFF2-40B4-BE49-F238E27FC236}">
                <a16:creationId xmlns:a16="http://schemas.microsoft.com/office/drawing/2014/main" id="{CC4C2832-0E71-4823-B1F6-600D2B0019F8}"/>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59778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21764-76AD-431F-8DDA-0C2E296D2785}"/>
              </a:ext>
            </a:extLst>
          </p:cNvPr>
          <p:cNvSpPr>
            <a:spLocks noGrp="1"/>
          </p:cNvSpPr>
          <p:nvPr>
            <p:ph type="title"/>
          </p:nvPr>
        </p:nvSpPr>
        <p:spPr/>
        <p:txBody>
          <a:bodyPr/>
          <a:lstStyle/>
          <a:p>
            <a:r>
              <a:rPr lang="de-DE" dirty="0"/>
              <a:t>Possible </a:t>
            </a:r>
            <a:r>
              <a:rPr lang="de-DE" dirty="0" err="1"/>
              <a:t>direct</a:t>
            </a:r>
            <a:r>
              <a:rPr lang="de-DE" dirty="0"/>
              <a:t> </a:t>
            </a:r>
            <a:r>
              <a:rPr lang="de-DE" dirty="0" err="1"/>
              <a:t>questions</a:t>
            </a:r>
            <a:endParaRPr lang="de-DE" dirty="0"/>
          </a:p>
        </p:txBody>
      </p:sp>
      <p:sp>
        <p:nvSpPr>
          <p:cNvPr id="3" name="Inhaltsplatzhalter 2">
            <a:extLst>
              <a:ext uri="{FF2B5EF4-FFF2-40B4-BE49-F238E27FC236}">
                <a16:creationId xmlns:a16="http://schemas.microsoft.com/office/drawing/2014/main" id="{0BE0563E-FD8F-4604-991F-EC5E6AA7B031}"/>
              </a:ext>
            </a:extLst>
          </p:cNvPr>
          <p:cNvSpPr>
            <a:spLocks noGrp="1"/>
          </p:cNvSpPr>
          <p:nvPr>
            <p:ph idx="1"/>
          </p:nvPr>
        </p:nvSpPr>
        <p:spPr>
          <a:xfrm>
            <a:off x="656496" y="1771706"/>
            <a:ext cx="11029615" cy="3678303"/>
          </a:xfrm>
        </p:spPr>
        <p:txBody>
          <a:bodyPr>
            <a:noAutofit/>
          </a:bodyPr>
          <a:lstStyle/>
          <a:p>
            <a:pPr>
              <a:buFont typeface="Wingdings" panose="05000000000000000000" pitchFamily="2" charset="2"/>
              <a:buChar char="Ø"/>
            </a:pPr>
            <a:r>
              <a:rPr lang="en-US" sz="2400" dirty="0">
                <a:latin typeface="+mn-lt"/>
              </a:rPr>
              <a:t> “Are you ever afraid at home or in your relationship?”</a:t>
            </a:r>
          </a:p>
          <a:p>
            <a:pPr>
              <a:buFont typeface="Wingdings" panose="05000000000000000000" pitchFamily="2" charset="2"/>
              <a:buChar char="Ø"/>
            </a:pPr>
            <a:r>
              <a:rPr lang="en-US" sz="2400" dirty="0">
                <a:latin typeface="+mn-lt"/>
              </a:rPr>
              <a:t> “Have you ever been slapped, pushed or shoved by someone close to you?</a:t>
            </a:r>
          </a:p>
          <a:p>
            <a:pPr>
              <a:buFont typeface="Wingdings" panose="05000000000000000000" pitchFamily="2" charset="2"/>
              <a:buChar char="Ø"/>
            </a:pPr>
            <a:endParaRPr lang="en-US" sz="2400" dirty="0">
              <a:latin typeface="+mn-lt"/>
            </a:endParaRPr>
          </a:p>
          <a:p>
            <a:pPr marL="0" indent="0">
              <a:buNone/>
            </a:pPr>
            <a:r>
              <a:rPr lang="en-US" sz="2400" b="1" i="1" dirty="0">
                <a:solidFill>
                  <a:srgbClr val="00225A"/>
                </a:solidFill>
                <a:latin typeface="+mn-lt"/>
              </a:rPr>
              <a:t>Additive approaches by</a:t>
            </a:r>
          </a:p>
          <a:p>
            <a:pPr>
              <a:buFont typeface="Wingdings" panose="05000000000000000000" pitchFamily="2" charset="2"/>
              <a:buChar char="Ø"/>
            </a:pPr>
            <a:r>
              <a:rPr lang="en-US" sz="2400" dirty="0">
                <a:latin typeface="+mn-lt"/>
              </a:rPr>
              <a:t>non-verbal communication</a:t>
            </a:r>
          </a:p>
          <a:p>
            <a:pPr>
              <a:buFont typeface="Wingdings" panose="05000000000000000000" pitchFamily="2" charset="2"/>
              <a:buChar char="Ø"/>
            </a:pPr>
            <a:r>
              <a:rPr lang="en-US" sz="2400" dirty="0">
                <a:latin typeface="+mn-lt"/>
              </a:rPr>
              <a:t>International sign for help</a:t>
            </a:r>
            <a:endParaRPr lang="de-DE" sz="2400" dirty="0">
              <a:latin typeface="+mn-lt"/>
            </a:endParaRPr>
          </a:p>
        </p:txBody>
      </p:sp>
      <p:sp>
        <p:nvSpPr>
          <p:cNvPr id="4" name="Google Shape;124;p3">
            <a:extLst>
              <a:ext uri="{FF2B5EF4-FFF2-40B4-BE49-F238E27FC236}">
                <a16:creationId xmlns:a16="http://schemas.microsoft.com/office/drawing/2014/main" id="{2A4D1C64-7B14-41A4-BFFB-928825DBEBD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pic>
        <p:nvPicPr>
          <p:cNvPr id="5" name="Onlinemedien 5" title="Violence at Home #SignalForHelp">
            <a:hlinkClick r:id="" action="ppaction://media"/>
            <a:extLst>
              <a:ext uri="{FF2B5EF4-FFF2-40B4-BE49-F238E27FC236}">
                <a16:creationId xmlns:a16="http://schemas.microsoft.com/office/drawing/2014/main" id="{7658DDBE-4060-4560-87AB-A6D006A40571}"/>
              </a:ext>
            </a:extLst>
          </p:cNvPr>
          <p:cNvPicPr>
            <a:picLocks noRot="1" noChangeAspect="1"/>
          </p:cNvPicPr>
          <p:nvPr>
            <a:videoFile r:link="rId1"/>
          </p:nvPr>
        </p:nvPicPr>
        <p:blipFill>
          <a:blip r:embed="rId4"/>
          <a:stretch>
            <a:fillRect/>
          </a:stretch>
        </p:blipFill>
        <p:spPr>
          <a:xfrm>
            <a:off x="5761804" y="3288894"/>
            <a:ext cx="3620321" cy="2045481"/>
          </a:xfrm>
          <a:prstGeom prst="rect">
            <a:avLst/>
          </a:prstGeom>
        </p:spPr>
      </p:pic>
    </p:spTree>
    <p:extLst>
      <p:ext uri="{BB962C8B-B14F-4D97-AF65-F5344CB8AC3E}">
        <p14:creationId xmlns:p14="http://schemas.microsoft.com/office/powerpoint/2010/main" val="2918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5"/>
                                        </p:tgtEl>
                                      </p:cBhvr>
                                    </p:cmd>
                                  </p:childTnLst>
                                </p:cTn>
                              </p:par>
                            </p:childTnLst>
                          </p:cTn>
                        </p:par>
                      </p:childTnLst>
                    </p:cTn>
                  </p:par>
                </p:childTnLst>
              </p:cTn>
              <p:nextCondLst>
                <p:cond evt="onClick" delay="0">
                  <p:tgtEl>
                    <p:spTgt spid="5"/>
                  </p:tgtEl>
                </p:cond>
              </p:nextCondLst>
            </p:seq>
            <p:video>
              <p:cMediaNode vol="80000">
                <p:cTn id="29" fill="hold" display="0">
                  <p:stCondLst>
                    <p:cond delay="indefinite"/>
                  </p:st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A6791-C7FA-481C-A48E-77F6BC4A354B}"/>
              </a:ext>
            </a:extLst>
          </p:cNvPr>
          <p:cNvSpPr>
            <a:spLocks noGrp="1"/>
          </p:cNvSpPr>
          <p:nvPr>
            <p:ph type="title"/>
          </p:nvPr>
        </p:nvSpPr>
        <p:spPr/>
        <p:txBody>
          <a:bodyPr>
            <a:noAutofit/>
          </a:bodyPr>
          <a:lstStyle/>
          <a:p>
            <a:r>
              <a:rPr lang="en-GB" sz="3600" dirty="0">
                <a:solidFill>
                  <a:schemeClr val="bg1"/>
                </a:solidFill>
              </a:rPr>
              <a:t>How to talk to your patient about domestic violence – Specific questions</a:t>
            </a:r>
          </a:p>
        </p:txBody>
      </p:sp>
      <p:sp>
        <p:nvSpPr>
          <p:cNvPr id="6" name="Foliennummernplatzhalter 5">
            <a:extLst>
              <a:ext uri="{FF2B5EF4-FFF2-40B4-BE49-F238E27FC236}">
                <a16:creationId xmlns:a16="http://schemas.microsoft.com/office/drawing/2014/main" id="{EC9DBFC4-D6D9-47A2-9118-285B339A27C6}"/>
              </a:ext>
            </a:extLst>
          </p:cNvPr>
          <p:cNvSpPr>
            <a:spLocks noGrp="1"/>
          </p:cNvSpPr>
          <p:nvPr>
            <p:ph type="sldNum" sz="quarter" idx="12"/>
          </p:nvPr>
        </p:nvSpPr>
        <p:spPr/>
        <p:txBody>
          <a:bodyPr/>
          <a:lstStyle/>
          <a:p>
            <a:fld id="{1C17DE2D-37E0-1349-91BF-6208F12E9543}" type="slidenum">
              <a:rPr lang="de-DE" smtClean="0"/>
              <a:pPr/>
              <a:t>24</a:t>
            </a:fld>
            <a:endParaRPr lang="de-DE" dirty="0"/>
          </a:p>
        </p:txBody>
      </p:sp>
      <p:sp>
        <p:nvSpPr>
          <p:cNvPr id="8" name="Textfeld 7">
            <a:extLst>
              <a:ext uri="{FF2B5EF4-FFF2-40B4-BE49-F238E27FC236}">
                <a16:creationId xmlns:a16="http://schemas.microsoft.com/office/drawing/2014/main" id="{F371D00E-84B7-4A72-8782-76A302A0258D}"/>
              </a:ext>
            </a:extLst>
          </p:cNvPr>
          <p:cNvSpPr txBox="1"/>
          <p:nvPr/>
        </p:nvSpPr>
        <p:spPr>
          <a:xfrm>
            <a:off x="346123" y="1338540"/>
            <a:ext cx="9747153" cy="5150128"/>
          </a:xfrm>
          <a:prstGeom prst="rect">
            <a:avLst/>
          </a:prstGeom>
          <a:noFill/>
        </p:spPr>
        <p:txBody>
          <a:bodyPr wrap="square" rtlCol="0">
            <a:spAutoFit/>
          </a:bodyPr>
          <a:lstStyle/>
          <a:p>
            <a:pPr marL="342900" indent="-342900">
              <a:spcAft>
                <a:spcPts val="400"/>
              </a:spcAft>
              <a:buFont typeface="Arial" panose="020B0604020202020204" pitchFamily="34" charset="0"/>
              <a:buChar char="•"/>
            </a:pPr>
            <a:r>
              <a:rPr lang="en-GB" sz="2400" dirty="0">
                <a:solidFill>
                  <a:srgbClr val="002060"/>
                </a:solidFill>
              </a:rPr>
              <a:t>‘You seem very anxious and nervous. Is everything alright at home?’</a:t>
            </a:r>
          </a:p>
          <a:p>
            <a:pPr marL="342900" indent="-342900">
              <a:spcAft>
                <a:spcPts val="400"/>
              </a:spcAft>
              <a:buFont typeface="Arial" panose="020B0604020202020204" pitchFamily="34" charset="0"/>
              <a:buChar char="•"/>
            </a:pPr>
            <a:r>
              <a:rPr lang="en-GB" sz="2400" dirty="0">
                <a:solidFill>
                  <a:srgbClr val="002060"/>
                </a:solidFill>
              </a:rPr>
              <a:t>‘When I see injuries like this, I wonder if someone could have hurt you?’</a:t>
            </a:r>
          </a:p>
          <a:p>
            <a:pPr marL="342900" indent="-342900">
              <a:spcAft>
                <a:spcPts val="400"/>
              </a:spcAft>
              <a:buFont typeface="Arial" panose="020B0604020202020204" pitchFamily="34" charset="0"/>
              <a:buChar char="•"/>
            </a:pPr>
            <a:r>
              <a:rPr lang="en-GB" sz="2400" dirty="0">
                <a:solidFill>
                  <a:srgbClr val="002060"/>
                </a:solidFill>
              </a:rPr>
              <a:t>‘Is there anything else that we haven’t talked about that might be contributing to this condition?’</a:t>
            </a:r>
          </a:p>
          <a:p>
            <a:pPr marL="342900" indent="-342900">
              <a:spcAft>
                <a:spcPts val="400"/>
              </a:spcAft>
              <a:buFont typeface="Arial" panose="020B0604020202020204" pitchFamily="34" charset="0"/>
              <a:buChar char="•"/>
            </a:pPr>
            <a:endParaRPr lang="en-GB" sz="2400" dirty="0">
              <a:solidFill>
                <a:srgbClr val="002060"/>
              </a:solidFill>
            </a:endParaRPr>
          </a:p>
          <a:p>
            <a:pPr>
              <a:spcAft>
                <a:spcPts val="400"/>
              </a:spcAft>
            </a:pPr>
            <a:r>
              <a:rPr lang="en-GB" sz="2400" b="1" u="sng" dirty="0">
                <a:solidFill>
                  <a:srgbClr val="002060"/>
                </a:solidFill>
              </a:rPr>
              <a:t>Use of interpreters:</a:t>
            </a:r>
          </a:p>
          <a:p>
            <a:r>
              <a:rPr lang="en-GB" sz="2400" dirty="0">
                <a:solidFill>
                  <a:srgbClr val="002060"/>
                </a:solidFill>
              </a:rPr>
              <a:t>Work with a </a:t>
            </a:r>
            <a:r>
              <a:rPr lang="en-GB" sz="2400" b="1" dirty="0">
                <a:solidFill>
                  <a:srgbClr val="002060"/>
                </a:solidFill>
              </a:rPr>
              <a:t>qualified interpreter </a:t>
            </a:r>
            <a:r>
              <a:rPr lang="en-GB" sz="2400" dirty="0">
                <a:solidFill>
                  <a:srgbClr val="002060"/>
                </a:solidFill>
              </a:rPr>
              <a:t>if your patient’s fluency in your mother tongue is a barrier.</a:t>
            </a:r>
          </a:p>
          <a:p>
            <a:pPr marL="0" indent="0">
              <a:buNone/>
            </a:pPr>
            <a:r>
              <a:rPr lang="en-GB" sz="2400" dirty="0">
                <a:solidFill>
                  <a:srgbClr val="002060"/>
                </a:solidFill>
                <a:sym typeface="Wingdings" pitchFamily="2" charset="2"/>
              </a:rPr>
              <a:t> </a:t>
            </a:r>
            <a:r>
              <a:rPr lang="en-GB" sz="2400" dirty="0">
                <a:solidFill>
                  <a:srgbClr val="002060"/>
                </a:solidFill>
              </a:rPr>
              <a:t>Don’t use your patient’s partner, other family members or a child as an interpreter!</a:t>
            </a:r>
          </a:p>
          <a:p>
            <a:pPr marL="342900" indent="-342900">
              <a:spcAft>
                <a:spcPts val="400"/>
              </a:spcAft>
              <a:buFont typeface="Arial" panose="020B0604020202020204" pitchFamily="34" charset="0"/>
              <a:buChar char="•"/>
            </a:pPr>
            <a:endParaRPr lang="en-GB" sz="2400" dirty="0">
              <a:solidFill>
                <a:srgbClr val="002060"/>
              </a:solidFill>
            </a:endParaRPr>
          </a:p>
        </p:txBody>
      </p:sp>
      <p:sp>
        <p:nvSpPr>
          <p:cNvPr id="9" name="Google Shape;124;p3">
            <a:extLst>
              <a:ext uri="{FF2B5EF4-FFF2-40B4-BE49-F238E27FC236}">
                <a16:creationId xmlns:a16="http://schemas.microsoft.com/office/drawing/2014/main" id="{AB655B19-2272-4634-AB22-D167E319646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416027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FA771-AA96-4DA9-96C1-187854EB01F1}"/>
              </a:ext>
            </a:extLst>
          </p:cNvPr>
          <p:cNvSpPr>
            <a:spLocks noGrp="1"/>
          </p:cNvSpPr>
          <p:nvPr>
            <p:ph type="title"/>
          </p:nvPr>
        </p:nvSpPr>
        <p:spPr/>
        <p:txBody>
          <a:bodyPr/>
          <a:lstStyle/>
          <a:p>
            <a:r>
              <a:rPr lang="de-DE" dirty="0"/>
              <a:t>Possible </a:t>
            </a:r>
            <a:r>
              <a:rPr lang="de-DE" dirty="0" err="1"/>
              <a:t>questions</a:t>
            </a:r>
            <a:endParaRPr lang="de-DE" dirty="0"/>
          </a:p>
        </p:txBody>
      </p:sp>
      <p:sp>
        <p:nvSpPr>
          <p:cNvPr id="3" name="Inhaltsplatzhalter 2">
            <a:extLst>
              <a:ext uri="{FF2B5EF4-FFF2-40B4-BE49-F238E27FC236}">
                <a16:creationId xmlns:a16="http://schemas.microsoft.com/office/drawing/2014/main" id="{3C75E431-E0E8-45FD-996F-F93317F52C15}"/>
              </a:ext>
            </a:extLst>
          </p:cNvPr>
          <p:cNvSpPr>
            <a:spLocks noGrp="1"/>
          </p:cNvSpPr>
          <p:nvPr>
            <p:ph idx="1"/>
          </p:nvPr>
        </p:nvSpPr>
        <p:spPr>
          <a:xfrm>
            <a:off x="581192" y="1786956"/>
            <a:ext cx="11787922" cy="4169001"/>
          </a:xfrm>
        </p:spPr>
        <p:txBody>
          <a:bodyPr/>
          <a:lstStyle/>
          <a:p>
            <a:pPr marL="0" indent="0">
              <a:buNone/>
            </a:pPr>
            <a:r>
              <a:rPr lang="en-US" sz="2400" dirty="0">
                <a:solidFill>
                  <a:srgbClr val="002060"/>
                </a:solidFill>
                <a:latin typeface="+mn-lt"/>
              </a:rPr>
              <a:t>Start:</a:t>
            </a:r>
          </a:p>
          <a:p>
            <a:pPr marL="0" indent="0">
              <a:buNone/>
            </a:pPr>
            <a:r>
              <a:rPr lang="en-US" sz="2400" dirty="0">
                <a:solidFill>
                  <a:srgbClr val="002060"/>
                </a:solidFill>
                <a:latin typeface="+mn-lt"/>
              </a:rPr>
              <a:t>“I have some questions that I ask every patient. I’m going to ask you these questions now, too.” </a:t>
            </a:r>
          </a:p>
          <a:p>
            <a:pPr marL="0" indent="0">
              <a:buNone/>
            </a:pPr>
            <a:endParaRPr lang="en-US" sz="2400" dirty="0">
              <a:solidFill>
                <a:srgbClr val="002060"/>
              </a:solidFill>
              <a:latin typeface="+mn-lt"/>
            </a:endParaRPr>
          </a:p>
          <a:p>
            <a:pPr>
              <a:buFont typeface="Wingdings" panose="05000000000000000000" pitchFamily="2" charset="2"/>
              <a:buChar char="Ø"/>
            </a:pPr>
            <a:r>
              <a:rPr lang="en-US" sz="2400" dirty="0">
                <a:solidFill>
                  <a:srgbClr val="002060"/>
                </a:solidFill>
                <a:latin typeface="+mn-lt"/>
              </a:rPr>
              <a:t>General questions</a:t>
            </a:r>
          </a:p>
          <a:p>
            <a:pPr>
              <a:buFont typeface="Wingdings" panose="05000000000000000000" pitchFamily="2" charset="2"/>
              <a:buChar char="Ø"/>
            </a:pPr>
            <a:r>
              <a:rPr lang="en-US" sz="2400" dirty="0">
                <a:solidFill>
                  <a:srgbClr val="002060"/>
                </a:solidFill>
                <a:latin typeface="+mn-lt"/>
              </a:rPr>
              <a:t>Framing the question</a:t>
            </a:r>
          </a:p>
          <a:p>
            <a:pPr marL="0" indent="0">
              <a:buNone/>
            </a:pPr>
            <a:endParaRPr lang="en-US" sz="2400" dirty="0">
              <a:solidFill>
                <a:srgbClr val="002060"/>
              </a:solidFill>
              <a:latin typeface="+mn-lt"/>
            </a:endParaRPr>
          </a:p>
          <a:p>
            <a:pPr marL="0" indent="0">
              <a:buNone/>
            </a:pPr>
            <a:endParaRPr lang="de-DE" dirty="0"/>
          </a:p>
        </p:txBody>
      </p:sp>
      <p:sp>
        <p:nvSpPr>
          <p:cNvPr id="4" name="Google Shape;156;p7">
            <a:extLst>
              <a:ext uri="{FF2B5EF4-FFF2-40B4-BE49-F238E27FC236}">
                <a16:creationId xmlns:a16="http://schemas.microsoft.com/office/drawing/2014/main" id="{1299BDEA-DD1B-4621-BAE9-9BBDE4CBD977}"/>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25</a:t>
            </a:fld>
            <a:endParaRPr dirty="0"/>
          </a:p>
        </p:txBody>
      </p:sp>
      <p:sp>
        <p:nvSpPr>
          <p:cNvPr id="5" name="Google Shape;124;p3">
            <a:extLst>
              <a:ext uri="{FF2B5EF4-FFF2-40B4-BE49-F238E27FC236}">
                <a16:creationId xmlns:a16="http://schemas.microsoft.com/office/drawing/2014/main" id="{A48D3119-A332-4E8A-BE54-BDF5603287F7}"/>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734333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48" name="Google Shape;148;p6"/>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26</a:t>
            </a:fld>
            <a:endParaRPr/>
          </a:p>
        </p:txBody>
      </p:sp>
      <p:sp>
        <p:nvSpPr>
          <p:cNvPr id="149" name="Google Shape;149;p6"/>
          <p:cNvSpPr txBox="1">
            <a:spLocks noGrp="1"/>
          </p:cNvSpPr>
          <p:nvPr>
            <p:ph type="title"/>
          </p:nvPr>
        </p:nvSpPr>
        <p:spPr>
          <a:xfrm>
            <a:off x="5583272" y="3176588"/>
            <a:ext cx="58119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Response after disclosure</a:t>
            </a:r>
            <a:endParaRPr dirty="0"/>
          </a:p>
        </p:txBody>
      </p:sp>
    </p:spTree>
    <p:extLst>
      <p:ext uri="{BB962C8B-B14F-4D97-AF65-F5344CB8AC3E}">
        <p14:creationId xmlns:p14="http://schemas.microsoft.com/office/powerpoint/2010/main" val="155713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7C38A-203F-4539-AC12-7600D1FF7149}"/>
              </a:ext>
            </a:extLst>
          </p:cNvPr>
          <p:cNvSpPr>
            <a:spLocks noGrp="1"/>
          </p:cNvSpPr>
          <p:nvPr>
            <p:ph type="title"/>
          </p:nvPr>
        </p:nvSpPr>
        <p:spPr/>
        <p:txBody>
          <a:bodyPr>
            <a:normAutofit/>
          </a:bodyPr>
          <a:lstStyle/>
          <a:p>
            <a:r>
              <a:rPr lang="en-GB" sz="3600" dirty="0">
                <a:solidFill>
                  <a:schemeClr val="bg1"/>
                </a:solidFill>
              </a:rPr>
              <a:t>Principles: Responding to a disclosure</a:t>
            </a:r>
          </a:p>
        </p:txBody>
      </p:sp>
      <p:sp>
        <p:nvSpPr>
          <p:cNvPr id="6" name="Foliennummernplatzhalter 5">
            <a:extLst>
              <a:ext uri="{FF2B5EF4-FFF2-40B4-BE49-F238E27FC236}">
                <a16:creationId xmlns:a16="http://schemas.microsoft.com/office/drawing/2014/main" id="{432DCE9E-1127-4ED5-8FA5-269AA28D521F}"/>
              </a:ext>
            </a:extLst>
          </p:cNvPr>
          <p:cNvSpPr>
            <a:spLocks noGrp="1"/>
          </p:cNvSpPr>
          <p:nvPr>
            <p:ph type="sldNum" sz="quarter" idx="12"/>
          </p:nvPr>
        </p:nvSpPr>
        <p:spPr/>
        <p:txBody>
          <a:bodyPr/>
          <a:lstStyle/>
          <a:p>
            <a:fld id="{1C17DE2D-37E0-1349-91BF-6208F12E9543}" type="slidenum">
              <a:rPr lang="de-DE" smtClean="0"/>
              <a:pPr/>
              <a:t>27</a:t>
            </a:fld>
            <a:endParaRPr lang="de-DE" dirty="0"/>
          </a:p>
        </p:txBody>
      </p:sp>
      <p:graphicFrame>
        <p:nvGraphicFramePr>
          <p:cNvPr id="11" name="Inhaltsplatzhalter 10">
            <a:extLst>
              <a:ext uri="{FF2B5EF4-FFF2-40B4-BE49-F238E27FC236}">
                <a16:creationId xmlns:a16="http://schemas.microsoft.com/office/drawing/2014/main" id="{A32A50B0-1DAB-438C-BCAB-4732EF0EDD3E}"/>
              </a:ext>
            </a:extLst>
          </p:cNvPr>
          <p:cNvGraphicFramePr>
            <a:graphicFrameLocks noGrp="1"/>
          </p:cNvGraphicFramePr>
          <p:nvPr>
            <p:ph idx="1"/>
            <p:extLst>
              <p:ext uri="{D42A27DB-BD31-4B8C-83A1-F6EECF244321}">
                <p14:modId xmlns:p14="http://schemas.microsoft.com/office/powerpoint/2010/main" val="2936378519"/>
              </p:ext>
            </p:extLst>
          </p:nvPr>
        </p:nvGraphicFramePr>
        <p:xfrm>
          <a:off x="1866900" y="1600201"/>
          <a:ext cx="8343900" cy="385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24;p3">
            <a:extLst>
              <a:ext uri="{FF2B5EF4-FFF2-40B4-BE49-F238E27FC236}">
                <a16:creationId xmlns:a16="http://schemas.microsoft.com/office/drawing/2014/main" id="{4AA10571-1643-4650-910E-319A63D72A83}"/>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3172192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91ADC-8B0C-40B1-A1B7-68F28F40AB27}"/>
              </a:ext>
            </a:extLst>
          </p:cNvPr>
          <p:cNvSpPr>
            <a:spLocks noGrp="1"/>
          </p:cNvSpPr>
          <p:nvPr>
            <p:ph type="title"/>
          </p:nvPr>
        </p:nvSpPr>
        <p:spPr/>
        <p:txBody>
          <a:bodyPr>
            <a:normAutofit/>
          </a:bodyPr>
          <a:lstStyle/>
          <a:p>
            <a:r>
              <a:rPr lang="en-GB" sz="3600" dirty="0">
                <a:solidFill>
                  <a:schemeClr val="bg1"/>
                </a:solidFill>
              </a:rPr>
              <a:t>Initial risk assessment</a:t>
            </a:r>
          </a:p>
        </p:txBody>
      </p:sp>
      <p:sp>
        <p:nvSpPr>
          <p:cNvPr id="3" name="Inhaltsplatzhalter 2">
            <a:extLst>
              <a:ext uri="{FF2B5EF4-FFF2-40B4-BE49-F238E27FC236}">
                <a16:creationId xmlns:a16="http://schemas.microsoft.com/office/drawing/2014/main" id="{50937A00-C2D1-4769-8BD2-3A79D389BB8C}"/>
              </a:ext>
            </a:extLst>
          </p:cNvPr>
          <p:cNvSpPr>
            <a:spLocks noGrp="1"/>
          </p:cNvSpPr>
          <p:nvPr>
            <p:ph idx="1"/>
          </p:nvPr>
        </p:nvSpPr>
        <p:spPr/>
        <p:txBody>
          <a:bodyPr>
            <a:normAutofit/>
          </a:bodyPr>
          <a:lstStyle/>
          <a:p>
            <a:r>
              <a:rPr lang="en-GB" sz="2400" dirty="0">
                <a:solidFill>
                  <a:srgbClr val="002060"/>
                </a:solidFill>
              </a:rPr>
              <a:t>Evaluate </a:t>
            </a:r>
            <a:r>
              <a:rPr lang="en-GB" sz="2400" b="1" dirty="0">
                <a:solidFill>
                  <a:srgbClr val="002060"/>
                </a:solidFill>
              </a:rPr>
              <a:t>the immediate and future safety </a:t>
            </a:r>
            <a:r>
              <a:rPr lang="en-GB" sz="2400" dirty="0">
                <a:solidFill>
                  <a:srgbClr val="002060"/>
                </a:solidFill>
              </a:rPr>
              <a:t>of the victim</a:t>
            </a:r>
          </a:p>
          <a:p>
            <a:endParaRPr lang="en-GB" sz="2400" dirty="0">
              <a:solidFill>
                <a:srgbClr val="002060"/>
              </a:solidFill>
            </a:endParaRPr>
          </a:p>
          <a:p>
            <a:r>
              <a:rPr lang="en-GB" sz="2400" dirty="0">
                <a:solidFill>
                  <a:srgbClr val="002060"/>
                </a:solidFill>
              </a:rPr>
              <a:t>Seek relevant facts about their particular situation, and their own perception of risk</a:t>
            </a:r>
          </a:p>
          <a:p>
            <a:endParaRPr lang="en-GB" sz="2400" dirty="0">
              <a:solidFill>
                <a:srgbClr val="002060"/>
              </a:solidFill>
            </a:endParaRPr>
          </a:p>
          <a:p>
            <a:r>
              <a:rPr lang="en-GB" sz="2400" dirty="0">
                <a:solidFill>
                  <a:srgbClr val="002060"/>
                </a:solidFill>
              </a:rPr>
              <a:t>Use your </a:t>
            </a:r>
            <a:r>
              <a:rPr lang="en-GB" sz="2400" b="1" dirty="0">
                <a:solidFill>
                  <a:srgbClr val="002060"/>
                </a:solidFill>
              </a:rPr>
              <a:t>professional judgment</a:t>
            </a:r>
          </a:p>
          <a:p>
            <a:endParaRPr lang="en-GB" sz="2400" b="1" dirty="0">
              <a:solidFill>
                <a:srgbClr val="002060"/>
              </a:solidFill>
            </a:endParaRPr>
          </a:p>
          <a:p>
            <a:r>
              <a:rPr lang="en-GB" sz="2400" dirty="0">
                <a:solidFill>
                  <a:srgbClr val="002060"/>
                </a:solidFill>
              </a:rPr>
              <a:t>Refer your patient to a </a:t>
            </a:r>
            <a:r>
              <a:rPr lang="en-GB" sz="2400" b="1" dirty="0">
                <a:solidFill>
                  <a:srgbClr val="002060"/>
                </a:solidFill>
              </a:rPr>
              <a:t>specialized domestic violence service</a:t>
            </a:r>
          </a:p>
        </p:txBody>
      </p:sp>
      <p:sp>
        <p:nvSpPr>
          <p:cNvPr id="6" name="Foliennummernplatzhalter 5">
            <a:extLst>
              <a:ext uri="{FF2B5EF4-FFF2-40B4-BE49-F238E27FC236}">
                <a16:creationId xmlns:a16="http://schemas.microsoft.com/office/drawing/2014/main" id="{6365ECCC-F03A-4B9C-B766-CF6B2286E9A8}"/>
              </a:ext>
            </a:extLst>
          </p:cNvPr>
          <p:cNvSpPr>
            <a:spLocks noGrp="1"/>
          </p:cNvSpPr>
          <p:nvPr>
            <p:ph type="sldNum" sz="quarter" idx="12"/>
          </p:nvPr>
        </p:nvSpPr>
        <p:spPr/>
        <p:txBody>
          <a:bodyPr/>
          <a:lstStyle/>
          <a:p>
            <a:fld id="{1C17DE2D-37E0-1349-91BF-6208F12E9543}" type="slidenum">
              <a:rPr lang="de-DE" smtClean="0"/>
              <a:pPr/>
              <a:t>28</a:t>
            </a:fld>
            <a:endParaRPr lang="de-DE" dirty="0"/>
          </a:p>
        </p:txBody>
      </p:sp>
      <p:sp>
        <p:nvSpPr>
          <p:cNvPr id="5" name="Google Shape;124;p3">
            <a:extLst>
              <a:ext uri="{FF2B5EF4-FFF2-40B4-BE49-F238E27FC236}">
                <a16:creationId xmlns:a16="http://schemas.microsoft.com/office/drawing/2014/main" id="{5AA11CE2-A910-4AE2-90A5-C5518877100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3485074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82614-CD53-48F8-A13A-5DB7D025680E}"/>
              </a:ext>
            </a:extLst>
          </p:cNvPr>
          <p:cNvSpPr>
            <a:spLocks noGrp="1"/>
          </p:cNvSpPr>
          <p:nvPr>
            <p:ph type="title"/>
          </p:nvPr>
        </p:nvSpPr>
        <p:spPr/>
        <p:txBody>
          <a:bodyPr>
            <a:noAutofit/>
          </a:bodyPr>
          <a:lstStyle/>
          <a:p>
            <a:r>
              <a:rPr lang="en-GB" sz="3600" dirty="0">
                <a:solidFill>
                  <a:schemeClr val="bg1"/>
                </a:solidFill>
              </a:rPr>
              <a:t>Aspects of best-practice risk assessment</a:t>
            </a:r>
          </a:p>
        </p:txBody>
      </p:sp>
      <p:sp>
        <p:nvSpPr>
          <p:cNvPr id="6" name="Foliennummernplatzhalter 5">
            <a:extLst>
              <a:ext uri="{FF2B5EF4-FFF2-40B4-BE49-F238E27FC236}">
                <a16:creationId xmlns:a16="http://schemas.microsoft.com/office/drawing/2014/main" id="{D04BBD76-C4A0-4738-881E-1714CB224E87}"/>
              </a:ext>
            </a:extLst>
          </p:cNvPr>
          <p:cNvSpPr>
            <a:spLocks noGrp="1"/>
          </p:cNvSpPr>
          <p:nvPr>
            <p:ph type="sldNum" sz="quarter" idx="12"/>
          </p:nvPr>
        </p:nvSpPr>
        <p:spPr/>
        <p:txBody>
          <a:bodyPr/>
          <a:lstStyle/>
          <a:p>
            <a:fld id="{1C17DE2D-37E0-1349-91BF-6208F12E9543}" type="slidenum">
              <a:rPr lang="de-DE" smtClean="0"/>
              <a:pPr/>
              <a:t>29</a:t>
            </a:fld>
            <a:endParaRPr lang="de-DE" dirty="0"/>
          </a:p>
        </p:txBody>
      </p:sp>
      <p:graphicFrame>
        <p:nvGraphicFramePr>
          <p:cNvPr id="7" name="Diagramm 6">
            <a:extLst>
              <a:ext uri="{FF2B5EF4-FFF2-40B4-BE49-F238E27FC236}">
                <a16:creationId xmlns:a16="http://schemas.microsoft.com/office/drawing/2014/main" id="{66CCCCE6-ABA7-4A26-BBC2-CE5792D22966}"/>
              </a:ext>
            </a:extLst>
          </p:cNvPr>
          <p:cNvGraphicFramePr/>
          <p:nvPr>
            <p:extLst>
              <p:ext uri="{D42A27DB-BD31-4B8C-83A1-F6EECF244321}">
                <p14:modId xmlns:p14="http://schemas.microsoft.com/office/powerpoint/2010/main" val="3482480352"/>
              </p:ext>
            </p:extLst>
          </p:nvPr>
        </p:nvGraphicFramePr>
        <p:xfrm>
          <a:off x="2329543" y="1515610"/>
          <a:ext cx="7516392" cy="4248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24;p3">
            <a:extLst>
              <a:ext uri="{FF2B5EF4-FFF2-40B4-BE49-F238E27FC236}">
                <a16:creationId xmlns:a16="http://schemas.microsoft.com/office/drawing/2014/main" id="{46A55584-175E-42FB-B47A-5CF763B613D1}"/>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18446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GB"/>
              <a:t>Outline of the Presentation</a:t>
            </a:r>
            <a:endParaRPr/>
          </a:p>
        </p:txBody>
      </p:sp>
      <p:sp>
        <p:nvSpPr>
          <p:cNvPr id="115" name="Google Shape;115;p2"/>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accent3"/>
              </a:buClr>
              <a:buSzPts val="2800"/>
              <a:buFont typeface="Arial"/>
              <a:buAutoNum type="arabicParenR"/>
            </a:pPr>
            <a:r>
              <a:rPr lang="en-GB"/>
              <a:t>Topic</a:t>
            </a:r>
            <a:endParaRPr/>
          </a:p>
          <a:p>
            <a:pPr marL="514350" lvl="0" indent="-514350" algn="l" rtl="0">
              <a:lnSpc>
                <a:spcPct val="90000"/>
              </a:lnSpc>
              <a:spcBef>
                <a:spcPts val="1000"/>
              </a:spcBef>
              <a:spcAft>
                <a:spcPts val="0"/>
              </a:spcAft>
              <a:buClr>
                <a:schemeClr val="accent3"/>
              </a:buClr>
              <a:buSzPts val="2800"/>
              <a:buFont typeface="Arial"/>
              <a:buAutoNum type="arabicParenR"/>
            </a:pPr>
            <a:r>
              <a:rPr lang="en-GB"/>
              <a:t>Topic</a:t>
            </a:r>
            <a:endParaRPr/>
          </a:p>
          <a:p>
            <a:pPr marL="514350" lvl="0" indent="-514350" algn="l" rtl="0">
              <a:lnSpc>
                <a:spcPct val="90000"/>
              </a:lnSpc>
              <a:spcBef>
                <a:spcPts val="1000"/>
              </a:spcBef>
              <a:spcAft>
                <a:spcPts val="0"/>
              </a:spcAft>
              <a:buClr>
                <a:schemeClr val="accent3"/>
              </a:buClr>
              <a:buSzPts val="2800"/>
              <a:buFont typeface="Arial"/>
              <a:buAutoNum type="arabicParenR"/>
            </a:pPr>
            <a:r>
              <a:rPr lang="en-GB"/>
              <a:t>Topic</a:t>
            </a:r>
            <a:endParaRPr/>
          </a:p>
        </p:txBody>
      </p:sp>
      <p:sp>
        <p:nvSpPr>
          <p:cNvPr id="116" name="Google Shape;116;p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17" name="Google Shape;117;p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8876C-6F6B-47E6-A835-F44C97877D1E}"/>
              </a:ext>
            </a:extLst>
          </p:cNvPr>
          <p:cNvSpPr>
            <a:spLocks noGrp="1"/>
          </p:cNvSpPr>
          <p:nvPr>
            <p:ph type="title"/>
          </p:nvPr>
        </p:nvSpPr>
        <p:spPr>
          <a:xfrm>
            <a:off x="381166" y="234670"/>
            <a:ext cx="9315844" cy="716755"/>
          </a:xfrm>
        </p:spPr>
        <p:txBody>
          <a:bodyPr>
            <a:normAutofit/>
          </a:bodyPr>
          <a:lstStyle/>
          <a:p>
            <a:r>
              <a:rPr lang="en-GB" sz="3600" dirty="0">
                <a:solidFill>
                  <a:schemeClr val="bg1"/>
                </a:solidFill>
              </a:rPr>
              <a:t>Mandatory reporting – country-specific!</a:t>
            </a:r>
          </a:p>
        </p:txBody>
      </p:sp>
      <p:sp>
        <p:nvSpPr>
          <p:cNvPr id="3" name="Inhaltsplatzhalter 2">
            <a:extLst>
              <a:ext uri="{FF2B5EF4-FFF2-40B4-BE49-F238E27FC236}">
                <a16:creationId xmlns:a16="http://schemas.microsoft.com/office/drawing/2014/main" id="{BDAC443B-EF31-4BA6-9576-D47E4104109C}"/>
              </a:ext>
            </a:extLst>
          </p:cNvPr>
          <p:cNvSpPr>
            <a:spLocks noGrp="1"/>
          </p:cNvSpPr>
          <p:nvPr>
            <p:ph idx="1"/>
          </p:nvPr>
        </p:nvSpPr>
        <p:spPr>
          <a:xfrm>
            <a:off x="581192" y="1814736"/>
            <a:ext cx="11029615" cy="3678303"/>
          </a:xfrm>
        </p:spPr>
        <p:txBody>
          <a:bodyPr>
            <a:normAutofit/>
          </a:bodyPr>
          <a:lstStyle/>
          <a:p>
            <a:r>
              <a:rPr lang="en-GB" sz="2400" dirty="0">
                <a:solidFill>
                  <a:srgbClr val="002060"/>
                </a:solidFill>
                <a:latin typeface="+mn-lt"/>
              </a:rPr>
              <a:t>If a child is at risk of significant harm, </a:t>
            </a:r>
            <a:r>
              <a:rPr lang="en-GB" sz="2400" b="1" dirty="0">
                <a:solidFill>
                  <a:srgbClr val="002060"/>
                </a:solidFill>
                <a:latin typeface="+mn-lt"/>
              </a:rPr>
              <a:t>you need to report this to Community Services/ the Youth Welfare Service</a:t>
            </a:r>
          </a:p>
          <a:p>
            <a:pPr marL="0" indent="0">
              <a:buNone/>
            </a:pPr>
            <a:endParaRPr lang="en-GB" sz="2400" dirty="0">
              <a:solidFill>
                <a:srgbClr val="002060"/>
              </a:solidFill>
              <a:latin typeface="+mn-lt"/>
            </a:endParaRPr>
          </a:p>
          <a:p>
            <a:r>
              <a:rPr lang="en-GB" sz="2400" dirty="0">
                <a:solidFill>
                  <a:srgbClr val="002060"/>
                </a:solidFill>
                <a:latin typeface="+mn-lt"/>
              </a:rPr>
              <a:t>You are </a:t>
            </a:r>
            <a:r>
              <a:rPr lang="en-GB" sz="2400" b="1" dirty="0">
                <a:solidFill>
                  <a:srgbClr val="002060"/>
                </a:solidFill>
                <a:latin typeface="+mn-lt"/>
              </a:rPr>
              <a:t>not obliged to report violence experienced by adults </a:t>
            </a:r>
            <a:r>
              <a:rPr lang="en-GB" sz="2400" dirty="0">
                <a:solidFill>
                  <a:srgbClr val="002060"/>
                </a:solidFill>
                <a:latin typeface="+mn-lt"/>
              </a:rPr>
              <a:t>as long as there is no risk of suicide or endangerment of third parties</a:t>
            </a:r>
          </a:p>
          <a:p>
            <a:pPr marL="0" indent="0">
              <a:buNone/>
            </a:pPr>
            <a:endParaRPr lang="en-GB" sz="2400" dirty="0">
              <a:solidFill>
                <a:srgbClr val="002060"/>
              </a:solidFill>
              <a:latin typeface="+mn-lt"/>
            </a:endParaRPr>
          </a:p>
          <a:p>
            <a:r>
              <a:rPr lang="en-GB" sz="2400" dirty="0">
                <a:solidFill>
                  <a:srgbClr val="002060"/>
                </a:solidFill>
                <a:latin typeface="+mn-lt"/>
              </a:rPr>
              <a:t>Reporting violence experienced by adults without their consent could put them at greater risk of harm</a:t>
            </a:r>
          </a:p>
        </p:txBody>
      </p:sp>
      <p:sp>
        <p:nvSpPr>
          <p:cNvPr id="6" name="Foliennummernplatzhalter 5">
            <a:extLst>
              <a:ext uri="{FF2B5EF4-FFF2-40B4-BE49-F238E27FC236}">
                <a16:creationId xmlns:a16="http://schemas.microsoft.com/office/drawing/2014/main" id="{CA22E634-2EC9-4C6F-9364-C77BF87C374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30</a:t>
            </a:fld>
            <a:endParaRPr lang="de-DE" dirty="0"/>
          </a:p>
        </p:txBody>
      </p:sp>
      <p:sp>
        <p:nvSpPr>
          <p:cNvPr id="5" name="Google Shape;124;p3">
            <a:extLst>
              <a:ext uri="{FF2B5EF4-FFF2-40B4-BE49-F238E27FC236}">
                <a16:creationId xmlns:a16="http://schemas.microsoft.com/office/drawing/2014/main" id="{C0846BDD-B3A9-4740-AA1D-2DA52959A15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078188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428625"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GB" sz="4400" dirty="0">
                <a:solidFill>
                  <a:schemeClr val="bg1"/>
                </a:solidFill>
              </a:rPr>
              <a:t>Stages of effective response</a:t>
            </a:r>
            <a:endParaRPr dirty="0">
              <a:solidFill>
                <a:schemeClr val="bg1"/>
              </a:solidFill>
            </a:endParaRPr>
          </a:p>
        </p:txBody>
      </p:sp>
      <p:sp>
        <p:nvSpPr>
          <p:cNvPr id="141" name="Google Shape;141;p5"/>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42" name="Google Shape;142;p5"/>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31</a:t>
            </a:fld>
            <a:endParaRPr dirty="0"/>
          </a:p>
        </p:txBody>
      </p:sp>
      <p:sp>
        <p:nvSpPr>
          <p:cNvPr id="9" name="Rechteck: abgerundete Ecken 8">
            <a:extLst>
              <a:ext uri="{FF2B5EF4-FFF2-40B4-BE49-F238E27FC236}">
                <a16:creationId xmlns:a16="http://schemas.microsoft.com/office/drawing/2014/main" id="{1AD42F3C-C6A5-43FD-BEFD-107FC4E60A01}"/>
              </a:ext>
            </a:extLst>
          </p:cNvPr>
          <p:cNvSpPr/>
          <p:nvPr/>
        </p:nvSpPr>
        <p:spPr>
          <a:xfrm>
            <a:off x="1494778" y="2086660"/>
            <a:ext cx="1307252" cy="1697373"/>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hteck: abgerundete Ecken 9">
            <a:extLst>
              <a:ext uri="{FF2B5EF4-FFF2-40B4-BE49-F238E27FC236}">
                <a16:creationId xmlns:a16="http://schemas.microsoft.com/office/drawing/2014/main" id="{0F130610-E75A-447D-BB9D-17A5379C5399}"/>
              </a:ext>
            </a:extLst>
          </p:cNvPr>
          <p:cNvSpPr/>
          <p:nvPr/>
        </p:nvSpPr>
        <p:spPr>
          <a:xfrm>
            <a:off x="2898971" y="2086660"/>
            <a:ext cx="1150827" cy="1697373"/>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hteck: abgerundete Ecken 10">
            <a:extLst>
              <a:ext uri="{FF2B5EF4-FFF2-40B4-BE49-F238E27FC236}">
                <a16:creationId xmlns:a16="http://schemas.microsoft.com/office/drawing/2014/main" id="{E4FC88AC-567F-49B1-A509-6B7328A43146}"/>
              </a:ext>
            </a:extLst>
          </p:cNvPr>
          <p:cNvSpPr/>
          <p:nvPr/>
        </p:nvSpPr>
        <p:spPr>
          <a:xfrm>
            <a:off x="4338301" y="2580314"/>
            <a:ext cx="1307252" cy="1697373"/>
          </a:xfrm>
          <a:prstGeom prst="roundRect">
            <a:avLst/>
          </a:prstGeom>
          <a:solidFill>
            <a:schemeClr val="accent4">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hteck: abgerundete Ecken 11">
            <a:extLst>
              <a:ext uri="{FF2B5EF4-FFF2-40B4-BE49-F238E27FC236}">
                <a16:creationId xmlns:a16="http://schemas.microsoft.com/office/drawing/2014/main" id="{0CE09E30-4F39-40C7-A38A-BDB954D876A3}"/>
              </a:ext>
            </a:extLst>
          </p:cNvPr>
          <p:cNvSpPr/>
          <p:nvPr/>
        </p:nvSpPr>
        <p:spPr>
          <a:xfrm>
            <a:off x="5722782" y="2580314"/>
            <a:ext cx="1307252" cy="1697373"/>
          </a:xfrm>
          <a:prstGeom prst="roundRect">
            <a:avLst/>
          </a:prstGeom>
          <a:solidFill>
            <a:schemeClr val="accent4">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hteck: abgerundete Ecken 12">
            <a:extLst>
              <a:ext uri="{FF2B5EF4-FFF2-40B4-BE49-F238E27FC236}">
                <a16:creationId xmlns:a16="http://schemas.microsoft.com/office/drawing/2014/main" id="{035E2389-349B-49CF-8209-3C4B71CA9186}"/>
              </a:ext>
            </a:extLst>
          </p:cNvPr>
          <p:cNvSpPr/>
          <p:nvPr/>
        </p:nvSpPr>
        <p:spPr>
          <a:xfrm>
            <a:off x="7132724" y="2580313"/>
            <a:ext cx="1400590" cy="1697373"/>
          </a:xfrm>
          <a:prstGeom prst="roundRect">
            <a:avLst/>
          </a:prstGeom>
          <a:solidFill>
            <a:schemeClr val="accent4">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hteck: abgerundete Ecken 13">
            <a:extLst>
              <a:ext uri="{FF2B5EF4-FFF2-40B4-BE49-F238E27FC236}">
                <a16:creationId xmlns:a16="http://schemas.microsoft.com/office/drawing/2014/main" id="{8CA16366-D5CA-41BE-B3B3-BB89D25ADF76}"/>
              </a:ext>
            </a:extLst>
          </p:cNvPr>
          <p:cNvSpPr/>
          <p:nvPr/>
        </p:nvSpPr>
        <p:spPr>
          <a:xfrm>
            <a:off x="8860352" y="3784033"/>
            <a:ext cx="1307252" cy="1658956"/>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Pfeil: nach rechts 14">
            <a:extLst>
              <a:ext uri="{FF2B5EF4-FFF2-40B4-BE49-F238E27FC236}">
                <a16:creationId xmlns:a16="http://schemas.microsoft.com/office/drawing/2014/main" id="{D26B523F-6CD4-4C8A-8D63-17372A164832}"/>
              </a:ext>
            </a:extLst>
          </p:cNvPr>
          <p:cNvSpPr/>
          <p:nvPr/>
        </p:nvSpPr>
        <p:spPr>
          <a:xfrm>
            <a:off x="1631496" y="4491945"/>
            <a:ext cx="7018704" cy="484632"/>
          </a:xfrm>
          <a:prstGeom prst="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feld 15">
            <a:extLst>
              <a:ext uri="{FF2B5EF4-FFF2-40B4-BE49-F238E27FC236}">
                <a16:creationId xmlns:a16="http://schemas.microsoft.com/office/drawing/2014/main" id="{709AB7C1-AA0F-4830-817C-FA906F440622}"/>
              </a:ext>
            </a:extLst>
          </p:cNvPr>
          <p:cNvSpPr txBox="1"/>
          <p:nvPr/>
        </p:nvSpPr>
        <p:spPr>
          <a:xfrm>
            <a:off x="1494778" y="2291316"/>
            <a:ext cx="1279352" cy="1077218"/>
          </a:xfrm>
          <a:prstGeom prst="rect">
            <a:avLst/>
          </a:prstGeom>
          <a:noFill/>
        </p:spPr>
        <p:txBody>
          <a:bodyPr wrap="square" rtlCol="0">
            <a:spAutoFit/>
          </a:bodyPr>
          <a:lstStyle/>
          <a:p>
            <a:pPr algn="ctr"/>
            <a:r>
              <a:rPr lang="en-GB" sz="1600" dirty="0">
                <a:solidFill>
                  <a:schemeClr val="bg1">
                    <a:lumMod val="95000"/>
                  </a:schemeClr>
                </a:solidFill>
              </a:rPr>
              <a:t>Non-judgemental listening &amp; validation</a:t>
            </a:r>
          </a:p>
        </p:txBody>
      </p:sp>
      <p:sp>
        <p:nvSpPr>
          <p:cNvPr id="17" name="Textfeld 16">
            <a:extLst>
              <a:ext uri="{FF2B5EF4-FFF2-40B4-BE49-F238E27FC236}">
                <a16:creationId xmlns:a16="http://schemas.microsoft.com/office/drawing/2014/main" id="{D557D179-9BA3-494F-A685-B3F25D68D9BF}"/>
              </a:ext>
            </a:extLst>
          </p:cNvPr>
          <p:cNvSpPr txBox="1"/>
          <p:nvPr/>
        </p:nvSpPr>
        <p:spPr>
          <a:xfrm>
            <a:off x="2855154" y="2623445"/>
            <a:ext cx="1194644" cy="584775"/>
          </a:xfrm>
          <a:prstGeom prst="rect">
            <a:avLst/>
          </a:prstGeom>
          <a:noFill/>
        </p:spPr>
        <p:txBody>
          <a:bodyPr wrap="square" rtlCol="0">
            <a:spAutoFit/>
          </a:bodyPr>
          <a:lstStyle/>
          <a:p>
            <a:pPr algn="ctr"/>
            <a:r>
              <a:rPr lang="en-GB" sz="1600" dirty="0">
                <a:solidFill>
                  <a:schemeClr val="bg1">
                    <a:lumMod val="95000"/>
                  </a:schemeClr>
                </a:solidFill>
              </a:rPr>
              <a:t>Initial risk assessment</a:t>
            </a:r>
          </a:p>
        </p:txBody>
      </p:sp>
      <p:sp>
        <p:nvSpPr>
          <p:cNvPr id="18" name="Textfeld 17">
            <a:extLst>
              <a:ext uri="{FF2B5EF4-FFF2-40B4-BE49-F238E27FC236}">
                <a16:creationId xmlns:a16="http://schemas.microsoft.com/office/drawing/2014/main" id="{8EA3EF3E-5A46-460C-BAA1-DA463AA75CCB}"/>
              </a:ext>
            </a:extLst>
          </p:cNvPr>
          <p:cNvSpPr txBox="1"/>
          <p:nvPr/>
        </p:nvSpPr>
        <p:spPr>
          <a:xfrm>
            <a:off x="4338301" y="3228563"/>
            <a:ext cx="1158838" cy="338554"/>
          </a:xfrm>
          <a:prstGeom prst="rect">
            <a:avLst/>
          </a:prstGeom>
          <a:noFill/>
        </p:spPr>
        <p:txBody>
          <a:bodyPr wrap="square" rtlCol="0">
            <a:spAutoFit/>
          </a:bodyPr>
          <a:lstStyle/>
          <a:p>
            <a:pPr algn="ctr"/>
            <a:r>
              <a:rPr lang="en-GB" sz="1600" dirty="0">
                <a:solidFill>
                  <a:schemeClr val="bg1">
                    <a:lumMod val="95000"/>
                  </a:schemeClr>
                </a:solidFill>
              </a:rPr>
              <a:t>Referrals</a:t>
            </a:r>
          </a:p>
        </p:txBody>
      </p:sp>
      <p:sp>
        <p:nvSpPr>
          <p:cNvPr id="19" name="Textfeld 18">
            <a:extLst>
              <a:ext uri="{FF2B5EF4-FFF2-40B4-BE49-F238E27FC236}">
                <a16:creationId xmlns:a16="http://schemas.microsoft.com/office/drawing/2014/main" id="{74B622A6-6B61-4ED7-913C-40FCB0BA3B7E}"/>
              </a:ext>
            </a:extLst>
          </p:cNvPr>
          <p:cNvSpPr txBox="1"/>
          <p:nvPr/>
        </p:nvSpPr>
        <p:spPr>
          <a:xfrm>
            <a:off x="5833259" y="2953036"/>
            <a:ext cx="1196775" cy="830997"/>
          </a:xfrm>
          <a:prstGeom prst="rect">
            <a:avLst/>
          </a:prstGeom>
          <a:noFill/>
        </p:spPr>
        <p:txBody>
          <a:bodyPr wrap="square" rtlCol="0">
            <a:spAutoFit/>
          </a:bodyPr>
          <a:lstStyle/>
          <a:p>
            <a:pPr algn="ctr"/>
            <a:r>
              <a:rPr lang="en-GB" sz="1600" dirty="0">
                <a:solidFill>
                  <a:schemeClr val="bg1">
                    <a:lumMod val="95000"/>
                  </a:schemeClr>
                </a:solidFill>
              </a:rPr>
              <a:t>Note-taking for legal purposes</a:t>
            </a:r>
          </a:p>
        </p:txBody>
      </p:sp>
      <p:sp>
        <p:nvSpPr>
          <p:cNvPr id="20" name="Textfeld 19">
            <a:extLst>
              <a:ext uri="{FF2B5EF4-FFF2-40B4-BE49-F238E27FC236}">
                <a16:creationId xmlns:a16="http://schemas.microsoft.com/office/drawing/2014/main" id="{16AF42FE-D232-4A84-91CE-1C084A4D797F}"/>
              </a:ext>
            </a:extLst>
          </p:cNvPr>
          <p:cNvSpPr txBox="1"/>
          <p:nvPr/>
        </p:nvSpPr>
        <p:spPr>
          <a:xfrm>
            <a:off x="7316700" y="3136614"/>
            <a:ext cx="1216614" cy="584775"/>
          </a:xfrm>
          <a:prstGeom prst="rect">
            <a:avLst/>
          </a:prstGeom>
          <a:noFill/>
        </p:spPr>
        <p:txBody>
          <a:bodyPr wrap="square" rtlCol="0">
            <a:spAutoFit/>
          </a:bodyPr>
          <a:lstStyle/>
          <a:p>
            <a:pPr algn="ctr"/>
            <a:r>
              <a:rPr lang="en-GB" sz="1600" dirty="0">
                <a:solidFill>
                  <a:schemeClr val="bg1">
                    <a:lumMod val="95000"/>
                  </a:schemeClr>
                </a:solidFill>
              </a:rPr>
              <a:t>Mandatory reporting</a:t>
            </a:r>
          </a:p>
        </p:txBody>
      </p:sp>
      <p:sp>
        <p:nvSpPr>
          <p:cNvPr id="21" name="Textfeld 20">
            <a:extLst>
              <a:ext uri="{FF2B5EF4-FFF2-40B4-BE49-F238E27FC236}">
                <a16:creationId xmlns:a16="http://schemas.microsoft.com/office/drawing/2014/main" id="{531BC8A3-1EDC-4CAC-9920-3822551C5484}"/>
              </a:ext>
            </a:extLst>
          </p:cNvPr>
          <p:cNvSpPr txBox="1"/>
          <p:nvPr/>
        </p:nvSpPr>
        <p:spPr>
          <a:xfrm>
            <a:off x="8882123" y="4377387"/>
            <a:ext cx="1292496" cy="584775"/>
          </a:xfrm>
          <a:prstGeom prst="rect">
            <a:avLst/>
          </a:prstGeom>
          <a:noFill/>
        </p:spPr>
        <p:txBody>
          <a:bodyPr wrap="square" rtlCol="0">
            <a:spAutoFit/>
          </a:bodyPr>
          <a:lstStyle/>
          <a:p>
            <a:pPr algn="ctr"/>
            <a:r>
              <a:rPr lang="en-GB" sz="1600" dirty="0">
                <a:solidFill>
                  <a:schemeClr val="bg1">
                    <a:lumMod val="95000"/>
                  </a:schemeClr>
                </a:solidFill>
              </a:rPr>
              <a:t>Continuing care</a:t>
            </a:r>
          </a:p>
        </p:txBody>
      </p:sp>
    </p:spTree>
    <p:extLst>
      <p:ext uri="{BB962C8B-B14F-4D97-AF65-F5344CB8AC3E}">
        <p14:creationId xmlns:p14="http://schemas.microsoft.com/office/powerpoint/2010/main" val="12621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48" name="Google Shape;148;p6"/>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32</a:t>
            </a:fld>
            <a:endParaRPr/>
          </a:p>
        </p:txBody>
      </p:sp>
      <p:sp>
        <p:nvSpPr>
          <p:cNvPr id="149" name="Google Shape;149;p6"/>
          <p:cNvSpPr txBox="1">
            <a:spLocks noGrp="1"/>
          </p:cNvSpPr>
          <p:nvPr>
            <p:ph type="title"/>
          </p:nvPr>
        </p:nvSpPr>
        <p:spPr>
          <a:xfrm>
            <a:off x="5583272" y="3176588"/>
            <a:ext cx="58119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Documentation</a:t>
            </a:r>
            <a:endParaRPr dirty="0"/>
          </a:p>
        </p:txBody>
      </p:sp>
    </p:spTree>
    <p:extLst>
      <p:ext uri="{BB962C8B-B14F-4D97-AF65-F5344CB8AC3E}">
        <p14:creationId xmlns:p14="http://schemas.microsoft.com/office/powerpoint/2010/main" val="2286783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D3DD6-551E-42F5-9A17-64ECD6BDECDB}"/>
              </a:ext>
            </a:extLst>
          </p:cNvPr>
          <p:cNvSpPr>
            <a:spLocks noGrp="1"/>
          </p:cNvSpPr>
          <p:nvPr>
            <p:ph type="title"/>
          </p:nvPr>
        </p:nvSpPr>
        <p:spPr/>
        <p:txBody>
          <a:bodyPr/>
          <a:lstStyle/>
          <a:p>
            <a:r>
              <a:rPr lang="de-DE" dirty="0" err="1"/>
              <a:t>Med.DocCard</a:t>
            </a:r>
            <a:endParaRPr lang="de-DE" dirty="0"/>
          </a:p>
        </p:txBody>
      </p:sp>
      <p:sp>
        <p:nvSpPr>
          <p:cNvPr id="3" name="Inhaltsplatzhalter 2">
            <a:extLst>
              <a:ext uri="{FF2B5EF4-FFF2-40B4-BE49-F238E27FC236}">
                <a16:creationId xmlns:a16="http://schemas.microsoft.com/office/drawing/2014/main" id="{15EA843A-F093-4CA8-8EE7-75E1EAD9CFA0}"/>
              </a:ext>
            </a:extLst>
          </p:cNvPr>
          <p:cNvSpPr>
            <a:spLocks noGrp="1"/>
          </p:cNvSpPr>
          <p:nvPr>
            <p:ph idx="1"/>
          </p:nvPr>
        </p:nvSpPr>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5" name="Grafik 4">
            <a:extLst>
              <a:ext uri="{FF2B5EF4-FFF2-40B4-BE49-F238E27FC236}">
                <a16:creationId xmlns:a16="http://schemas.microsoft.com/office/drawing/2014/main" id="{C93F46BC-D2EB-4237-8D1E-6044A0F99E68}"/>
              </a:ext>
            </a:extLst>
          </p:cNvPr>
          <p:cNvPicPr>
            <a:picLocks noChangeAspect="1"/>
          </p:cNvPicPr>
          <p:nvPr/>
        </p:nvPicPr>
        <p:blipFill>
          <a:blip r:embed="rId2"/>
          <a:stretch>
            <a:fillRect/>
          </a:stretch>
        </p:blipFill>
        <p:spPr>
          <a:xfrm>
            <a:off x="1667435" y="2079781"/>
            <a:ext cx="3453388" cy="3879732"/>
          </a:xfrm>
          <a:prstGeom prst="rect">
            <a:avLst/>
          </a:prstGeom>
        </p:spPr>
      </p:pic>
      <p:sp>
        <p:nvSpPr>
          <p:cNvPr id="7" name="Textfeld 6">
            <a:extLst>
              <a:ext uri="{FF2B5EF4-FFF2-40B4-BE49-F238E27FC236}">
                <a16:creationId xmlns:a16="http://schemas.microsoft.com/office/drawing/2014/main" id="{F133CD2F-00C3-43C1-9CCB-834C5AEB5213}"/>
              </a:ext>
            </a:extLst>
          </p:cNvPr>
          <p:cNvSpPr txBox="1"/>
          <p:nvPr/>
        </p:nvSpPr>
        <p:spPr>
          <a:xfrm>
            <a:off x="5708726" y="5313182"/>
            <a:ext cx="4321884" cy="646331"/>
          </a:xfrm>
          <a:prstGeom prst="rect">
            <a:avLst/>
          </a:prstGeom>
          <a:noFill/>
        </p:spPr>
        <p:txBody>
          <a:bodyPr wrap="square">
            <a:spAutoFit/>
          </a:bodyPr>
          <a:lstStyle/>
          <a:p>
            <a:pPr marL="0" indent="0">
              <a:buNone/>
            </a:pPr>
            <a:r>
              <a:rPr lang="en-US" dirty="0">
                <a:hlinkClick r:id="rId3"/>
              </a:rPr>
              <a:t>Training materials for the health sector - Online training materials on violence</a:t>
            </a:r>
            <a:endParaRPr lang="en-US" dirty="0"/>
          </a:p>
        </p:txBody>
      </p:sp>
      <p:sp>
        <p:nvSpPr>
          <p:cNvPr id="4" name="Textfeld 3">
            <a:extLst>
              <a:ext uri="{FF2B5EF4-FFF2-40B4-BE49-F238E27FC236}">
                <a16:creationId xmlns:a16="http://schemas.microsoft.com/office/drawing/2014/main" id="{C3B75E22-1A3C-4A8B-A0AE-D6BFBDDA966A}"/>
              </a:ext>
            </a:extLst>
          </p:cNvPr>
          <p:cNvSpPr txBox="1"/>
          <p:nvPr/>
        </p:nvSpPr>
        <p:spPr>
          <a:xfrm>
            <a:off x="5708726" y="1895793"/>
            <a:ext cx="4485938" cy="1846659"/>
          </a:xfrm>
          <a:prstGeom prst="rect">
            <a:avLst/>
          </a:prstGeom>
          <a:noFill/>
        </p:spPr>
        <p:txBody>
          <a:bodyPr wrap="square" rtlCol="0">
            <a:spAutoFit/>
          </a:bodyPr>
          <a:lstStyle/>
          <a:p>
            <a:r>
              <a:rPr lang="de-DE" sz="2400" dirty="0" err="1">
                <a:solidFill>
                  <a:srgbClr val="FF0000"/>
                </a:solidFill>
              </a:rPr>
              <a:t>It</a:t>
            </a:r>
            <a:r>
              <a:rPr lang="de-DE" sz="2400" dirty="0">
                <a:solidFill>
                  <a:srgbClr val="FF0000"/>
                </a:solidFill>
              </a:rPr>
              <a:t> </a:t>
            </a:r>
            <a:r>
              <a:rPr lang="de-DE" sz="2400" dirty="0" err="1">
                <a:solidFill>
                  <a:srgbClr val="FF0000"/>
                </a:solidFill>
              </a:rPr>
              <a:t>is</a:t>
            </a:r>
            <a:r>
              <a:rPr lang="de-DE" sz="2400" dirty="0">
                <a:solidFill>
                  <a:srgbClr val="FF0000"/>
                </a:solidFill>
              </a:rPr>
              <a:t> </a:t>
            </a:r>
            <a:r>
              <a:rPr lang="de-DE" sz="2400" dirty="0" err="1">
                <a:solidFill>
                  <a:srgbClr val="FF0000"/>
                </a:solidFill>
              </a:rPr>
              <a:t>recommended</a:t>
            </a:r>
            <a:r>
              <a:rPr lang="de-DE" sz="2400" dirty="0">
                <a:solidFill>
                  <a:srgbClr val="FF0000"/>
                </a:solidFill>
              </a:rPr>
              <a:t> </a:t>
            </a:r>
            <a:r>
              <a:rPr lang="de-DE" sz="2400" dirty="0" err="1">
                <a:solidFill>
                  <a:srgbClr val="FF0000"/>
                </a:solidFill>
              </a:rPr>
              <a:t>to</a:t>
            </a:r>
            <a:r>
              <a:rPr lang="de-DE" sz="2400" dirty="0">
                <a:solidFill>
                  <a:srgbClr val="FF0000"/>
                </a:solidFill>
              </a:rPr>
              <a:t> </a:t>
            </a:r>
            <a:r>
              <a:rPr lang="de-DE" sz="2400" dirty="0" err="1">
                <a:solidFill>
                  <a:srgbClr val="FF0000"/>
                </a:solidFill>
              </a:rPr>
              <a:t>use</a:t>
            </a:r>
            <a:r>
              <a:rPr lang="de-DE" sz="2400" dirty="0">
                <a:solidFill>
                  <a:srgbClr val="FF0000"/>
                </a:solidFill>
              </a:rPr>
              <a:t> </a:t>
            </a:r>
            <a:r>
              <a:rPr lang="de-DE" sz="2400" dirty="0" err="1">
                <a:solidFill>
                  <a:srgbClr val="FF0000"/>
                </a:solidFill>
              </a:rPr>
              <a:t>bodymaps</a:t>
            </a:r>
            <a:r>
              <a:rPr lang="de-DE" sz="2400" dirty="0">
                <a:solidFill>
                  <a:srgbClr val="FF0000"/>
                </a:solidFill>
              </a:rPr>
              <a:t>:</a:t>
            </a:r>
          </a:p>
          <a:p>
            <a:r>
              <a:rPr lang="de-DE" sz="2400" dirty="0">
                <a:solidFill>
                  <a:srgbClr val="FF0000"/>
                </a:solidFill>
                <a:hlinkClick r:id="rId4"/>
              </a:rPr>
              <a:t>https://fflm.ac.uk/resources/publications/proforma-body-diagrams/:</a:t>
            </a:r>
            <a:endParaRPr lang="de-DE" sz="2400" dirty="0">
              <a:solidFill>
                <a:srgbClr val="FF0000"/>
              </a:solidFill>
            </a:endParaRPr>
          </a:p>
          <a:p>
            <a:endParaRPr lang="de-DE" dirty="0"/>
          </a:p>
        </p:txBody>
      </p:sp>
      <p:sp>
        <p:nvSpPr>
          <p:cNvPr id="8" name="Google Shape;141;p5">
            <a:extLst>
              <a:ext uri="{FF2B5EF4-FFF2-40B4-BE49-F238E27FC236}">
                <a16:creationId xmlns:a16="http://schemas.microsoft.com/office/drawing/2014/main" id="{DCD75B90-11C9-40FF-8547-E7A339BBAED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9" name="Google Shape;142;p5">
            <a:extLst>
              <a:ext uri="{FF2B5EF4-FFF2-40B4-BE49-F238E27FC236}">
                <a16:creationId xmlns:a16="http://schemas.microsoft.com/office/drawing/2014/main" id="{F91AE55D-D64E-46CA-ACBD-FF4C4B8E2C08}"/>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33</a:t>
            </a:fld>
            <a:endParaRPr dirty="0"/>
          </a:p>
        </p:txBody>
      </p:sp>
    </p:spTree>
    <p:extLst>
      <p:ext uri="{BB962C8B-B14F-4D97-AF65-F5344CB8AC3E}">
        <p14:creationId xmlns:p14="http://schemas.microsoft.com/office/powerpoint/2010/main" val="2140515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74" name="Google Shape;174;p9"/>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GB" dirty="0"/>
              <a:t>Introduction</a:t>
            </a:r>
            <a:endParaRPr dirty="0"/>
          </a:p>
        </p:txBody>
      </p:sp>
      <p:sp>
        <p:nvSpPr>
          <p:cNvPr id="115" name="Google Shape;115;p2"/>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p>
            <a:r>
              <a:rPr lang="en-GB" sz="2800" dirty="0"/>
              <a:t>What do you associate with domestic violence?</a:t>
            </a:r>
          </a:p>
          <a:p>
            <a:endParaRPr lang="en-GB" sz="2800" dirty="0"/>
          </a:p>
          <a:p>
            <a:r>
              <a:rPr lang="en-GB" sz="2800" dirty="0"/>
              <a:t>How do you feel about domestic violence?</a:t>
            </a:r>
          </a:p>
          <a:p>
            <a:endParaRPr lang="en-GB" sz="2800" dirty="0"/>
          </a:p>
          <a:p>
            <a:r>
              <a:rPr lang="en-GB" sz="2800" dirty="0"/>
              <a:t>Does domestic violence play any role in health services?</a:t>
            </a:r>
          </a:p>
          <a:p>
            <a:pPr marL="514350" lvl="0" indent="-514350" algn="l" rtl="0">
              <a:lnSpc>
                <a:spcPct val="90000"/>
              </a:lnSpc>
              <a:spcBef>
                <a:spcPts val="1000"/>
              </a:spcBef>
              <a:spcAft>
                <a:spcPts val="0"/>
              </a:spcAft>
              <a:buClr>
                <a:schemeClr val="accent3"/>
              </a:buClr>
              <a:buSzPts val="2800"/>
              <a:buFont typeface="Arial"/>
              <a:buAutoNum type="arabicParenR"/>
            </a:pPr>
            <a:endParaRPr dirty="0"/>
          </a:p>
        </p:txBody>
      </p:sp>
      <p:sp>
        <p:nvSpPr>
          <p:cNvPr id="116" name="Google Shape;116;p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17" name="Google Shape;117;p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4</a:t>
            </a:fld>
            <a:endParaRPr/>
          </a:p>
        </p:txBody>
      </p:sp>
      <p:pic>
        <p:nvPicPr>
          <p:cNvPr id="6" name="Grafik 5">
            <a:extLst>
              <a:ext uri="{FF2B5EF4-FFF2-40B4-BE49-F238E27FC236}">
                <a16:creationId xmlns:a16="http://schemas.microsoft.com/office/drawing/2014/main" id="{E3A3230B-4A4D-4E68-9188-C10F09943A8A}"/>
              </a:ext>
            </a:extLst>
          </p:cNvPr>
          <p:cNvPicPr>
            <a:picLocks noChangeAspect="1"/>
          </p:cNvPicPr>
          <p:nvPr/>
        </p:nvPicPr>
        <p:blipFill>
          <a:blip r:embed="rId3">
            <a:duotone>
              <a:schemeClr val="accent1">
                <a:shade val="45000"/>
                <a:satMod val="135000"/>
              </a:schemeClr>
              <a:prstClr val="white"/>
            </a:duotone>
          </a:blip>
          <a:stretch>
            <a:fillRect/>
          </a:stretch>
        </p:blipFill>
        <p:spPr>
          <a:xfrm>
            <a:off x="4426785" y="3924748"/>
            <a:ext cx="2016583" cy="2016583"/>
          </a:xfrm>
          <a:prstGeom prst="rect">
            <a:avLst/>
          </a:prstGeom>
        </p:spPr>
      </p:pic>
      <p:sp>
        <p:nvSpPr>
          <p:cNvPr id="7" name="Textfeld 6">
            <a:extLst>
              <a:ext uri="{FF2B5EF4-FFF2-40B4-BE49-F238E27FC236}">
                <a16:creationId xmlns:a16="http://schemas.microsoft.com/office/drawing/2014/main" id="{EF462035-E692-428C-86C2-4ABDEEB90BF7}"/>
              </a:ext>
            </a:extLst>
          </p:cNvPr>
          <p:cNvSpPr txBox="1"/>
          <p:nvPr/>
        </p:nvSpPr>
        <p:spPr>
          <a:xfrm>
            <a:off x="4746929" y="6038420"/>
            <a:ext cx="2717126" cy="207429"/>
          </a:xfrm>
          <a:prstGeom prst="rect">
            <a:avLst/>
          </a:prstGeom>
          <a:noFill/>
        </p:spPr>
        <p:txBody>
          <a:bodyPr wrap="square" rtlCol="0">
            <a:spAutoFit/>
          </a:bodyPr>
          <a:lstStyle/>
          <a:p>
            <a:r>
              <a:rPr lang="de-DE" sz="748" dirty="0">
                <a:hlinkClick r:id="rId4"/>
              </a:rPr>
              <a:t>Image</a:t>
            </a:r>
            <a:r>
              <a:rPr lang="de-DE" sz="748" dirty="0"/>
              <a:t> </a:t>
            </a:r>
            <a:r>
              <a:rPr lang="de-DE" sz="748" dirty="0" err="1"/>
              <a:t>by</a:t>
            </a:r>
            <a:r>
              <a:rPr lang="de-DE" sz="748" dirty="0"/>
              <a:t> </a:t>
            </a:r>
            <a:r>
              <a:rPr lang="de-DE" sz="748" dirty="0">
                <a:hlinkClick r:id="rId5"/>
              </a:rPr>
              <a:t>storyset</a:t>
            </a:r>
            <a:r>
              <a:rPr lang="de-DE" sz="748" dirty="0"/>
              <a:t> on </a:t>
            </a:r>
            <a:r>
              <a:rPr lang="de-DE" sz="748" dirty="0" err="1"/>
              <a:t>Freepik</a:t>
            </a:r>
            <a:endParaRPr lang="de-DE" sz="748" dirty="0"/>
          </a:p>
        </p:txBody>
      </p:sp>
    </p:spTree>
    <p:extLst>
      <p:ext uri="{BB962C8B-B14F-4D97-AF65-F5344CB8AC3E}">
        <p14:creationId xmlns:p14="http://schemas.microsoft.com/office/powerpoint/2010/main" val="24067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323850" y="136526"/>
            <a:ext cx="9144000" cy="885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4400"/>
              <a:buFont typeface="Arial"/>
              <a:buNone/>
            </a:pPr>
            <a:r>
              <a:rPr lang="en-GB" sz="4400" dirty="0">
                <a:solidFill>
                  <a:schemeClr val="bg1"/>
                </a:solidFill>
              </a:rPr>
              <a:t>WHO - </a:t>
            </a:r>
            <a:r>
              <a:rPr lang="en-GB" dirty="0"/>
              <a:t>Video: </a:t>
            </a:r>
            <a:r>
              <a:rPr lang="en-GB" sz="4400" dirty="0">
                <a:solidFill>
                  <a:schemeClr val="bg1"/>
                </a:solidFill>
              </a:rPr>
              <a:t>Violence against women: </a:t>
            </a:r>
            <a:endParaRPr dirty="0">
              <a:solidFill>
                <a:schemeClr val="bg1"/>
              </a:solidFill>
            </a:endParaRPr>
          </a:p>
        </p:txBody>
      </p:sp>
      <p:sp>
        <p:nvSpPr>
          <p:cNvPr id="116" name="Google Shape;116;p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17" name="Google Shape;117;p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5</a:t>
            </a:fld>
            <a:endParaRPr/>
          </a:p>
        </p:txBody>
      </p:sp>
      <p:pic>
        <p:nvPicPr>
          <p:cNvPr id="11" name="Onlinemedien 2" title="WHO - Violence against women: Strengthening the health system response">
            <a:hlinkClick r:id="" action="ppaction://media"/>
            <a:extLst>
              <a:ext uri="{FF2B5EF4-FFF2-40B4-BE49-F238E27FC236}">
                <a16:creationId xmlns:a16="http://schemas.microsoft.com/office/drawing/2014/main" id="{D066A1B8-C0F7-4D31-B3BA-A56DE0FF0A4A}"/>
              </a:ext>
            </a:extLst>
          </p:cNvPr>
          <p:cNvPicPr>
            <a:picLocks noRot="1" noChangeAspect="1"/>
          </p:cNvPicPr>
          <p:nvPr>
            <a:videoFile r:link="rId1"/>
          </p:nvPr>
        </p:nvPicPr>
        <p:blipFill>
          <a:blip r:embed="rId4"/>
          <a:stretch>
            <a:fillRect/>
          </a:stretch>
        </p:blipFill>
        <p:spPr>
          <a:xfrm>
            <a:off x="2132445" y="1701800"/>
            <a:ext cx="7462653" cy="4216399"/>
          </a:xfrm>
          <a:prstGeom prst="rect">
            <a:avLst/>
          </a:prstGeom>
        </p:spPr>
      </p:pic>
    </p:spTree>
    <p:extLst>
      <p:ext uri="{BB962C8B-B14F-4D97-AF65-F5344CB8AC3E}">
        <p14:creationId xmlns:p14="http://schemas.microsoft.com/office/powerpoint/2010/main" val="320401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136526"/>
            <a:ext cx="9629775" cy="885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4400"/>
              <a:buFont typeface="Arial"/>
              <a:buNone/>
            </a:pPr>
            <a:r>
              <a:rPr lang="de-DE" dirty="0" err="1"/>
              <a:t>Physicians</a:t>
            </a:r>
            <a:r>
              <a:rPr lang="de-DE" dirty="0"/>
              <a:t> </a:t>
            </a:r>
            <a:r>
              <a:rPr lang="de-DE" dirty="0" err="1"/>
              <a:t>are</a:t>
            </a:r>
            <a:r>
              <a:rPr lang="de-DE" dirty="0"/>
              <a:t> </a:t>
            </a:r>
            <a:r>
              <a:rPr lang="de-DE" dirty="0" err="1"/>
              <a:t>important</a:t>
            </a:r>
            <a:r>
              <a:rPr lang="de-DE" dirty="0"/>
              <a:t> </a:t>
            </a:r>
            <a:r>
              <a:rPr lang="de-DE" dirty="0" err="1"/>
              <a:t>frontline</a:t>
            </a:r>
            <a:r>
              <a:rPr lang="de-DE" dirty="0"/>
              <a:t> </a:t>
            </a:r>
            <a:r>
              <a:rPr lang="de-DE" dirty="0" err="1"/>
              <a:t>responders</a:t>
            </a:r>
            <a:r>
              <a:rPr lang="de-DE" dirty="0"/>
              <a:t>!</a:t>
            </a:r>
            <a:endParaRPr dirty="0"/>
          </a:p>
        </p:txBody>
      </p:sp>
      <p:sp>
        <p:nvSpPr>
          <p:cNvPr id="124" name="Google Shape;124;p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25" name="Google Shape;125;p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6</a:t>
            </a:fld>
            <a:endParaRPr/>
          </a:p>
        </p:txBody>
      </p:sp>
      <p:sp>
        <p:nvSpPr>
          <p:cNvPr id="7" name="Textfeld 6">
            <a:extLst>
              <a:ext uri="{FF2B5EF4-FFF2-40B4-BE49-F238E27FC236}">
                <a16:creationId xmlns:a16="http://schemas.microsoft.com/office/drawing/2014/main" id="{126CE2B7-1BE1-4C5A-A5F2-9B67613BA861}"/>
              </a:ext>
            </a:extLst>
          </p:cNvPr>
          <p:cNvSpPr txBox="1"/>
          <p:nvPr/>
        </p:nvSpPr>
        <p:spPr>
          <a:xfrm>
            <a:off x="1419224" y="1993553"/>
            <a:ext cx="9153525" cy="2308324"/>
          </a:xfrm>
          <a:prstGeom prst="rect">
            <a:avLst/>
          </a:prstGeom>
          <a:noFill/>
        </p:spPr>
        <p:txBody>
          <a:bodyPr wrap="square">
            <a:spAutoFit/>
          </a:bodyPr>
          <a:lstStyle/>
          <a:p>
            <a:pPr marL="342900" indent="-342900">
              <a:buFont typeface="Wingdings" panose="05000000000000000000" pitchFamily="2" charset="2"/>
              <a:buChar char="§"/>
            </a:pPr>
            <a:r>
              <a:rPr lang="en-GB" sz="2400" dirty="0"/>
              <a:t>Over 1 in 5 women make their first disclosure of domestic violence to their general practitioner.</a:t>
            </a:r>
          </a:p>
          <a:p>
            <a:pPr marL="342900" indent="-342900">
              <a:buFont typeface="Wingdings" panose="05000000000000000000" pitchFamily="2" charset="2"/>
              <a:buChar char="§"/>
            </a:pPr>
            <a:endParaRPr lang="en-GB" sz="2400" dirty="0"/>
          </a:p>
          <a:p>
            <a:pPr marL="342900" indent="-342900">
              <a:buFont typeface="Wingdings" panose="05000000000000000000" pitchFamily="2" charset="2"/>
              <a:buChar char="§"/>
            </a:pPr>
            <a:r>
              <a:rPr lang="en-GB" sz="2400" dirty="0"/>
              <a:t>You may be the only person the victim will tell.</a:t>
            </a:r>
          </a:p>
          <a:p>
            <a:pPr marL="342900" indent="-342900">
              <a:buFont typeface="Wingdings" panose="05000000000000000000" pitchFamily="2" charset="2"/>
              <a:buChar char="§"/>
            </a:pPr>
            <a:endParaRPr lang="en-GB" sz="2400" dirty="0"/>
          </a:p>
          <a:p>
            <a:pPr marL="342900" indent="-342900">
              <a:buFont typeface="Wingdings" panose="05000000000000000000" pitchFamily="2" charset="2"/>
              <a:buChar char="§"/>
            </a:pPr>
            <a:r>
              <a:rPr lang="en-GB" sz="2400" dirty="0"/>
              <a:t>Your skills and sensitivity are essential.</a:t>
            </a:r>
          </a:p>
        </p:txBody>
      </p:sp>
      <p:pic>
        <p:nvPicPr>
          <p:cNvPr id="8" name="Grafik 7" descr="Ein Bild, das Entwurf, Zeichnung, Grafiken, Schwarz enthält.&#10;&#10;Automatisch generierte Beschreibung">
            <a:extLst>
              <a:ext uri="{FF2B5EF4-FFF2-40B4-BE49-F238E27FC236}">
                <a16:creationId xmlns:a16="http://schemas.microsoft.com/office/drawing/2014/main" id="{3BCB6C62-C3D5-40E3-9291-51D097E01E26}"/>
              </a:ext>
            </a:extLst>
          </p:cNvPr>
          <p:cNvPicPr/>
          <p:nvPr/>
        </p:nvPicPr>
        <p:blipFill>
          <a:blip r:embed="rId3"/>
          <a:stretch>
            <a:fillRect/>
          </a:stretch>
        </p:blipFill>
        <p:spPr>
          <a:xfrm>
            <a:off x="10448924" y="2347615"/>
            <a:ext cx="1330325" cy="1600200"/>
          </a:xfrm>
          <a:prstGeom prst="rect">
            <a:avLst/>
          </a:prstGeom>
          <a:solidFill>
            <a:srgbClr val="FFC000"/>
          </a:solidFill>
        </p:spPr>
      </p:pic>
    </p:spTree>
    <p:extLst>
      <p:ext uri="{BB962C8B-B14F-4D97-AF65-F5344CB8AC3E}">
        <p14:creationId xmlns:p14="http://schemas.microsoft.com/office/powerpoint/2010/main" val="169727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de-DE" dirty="0" err="1"/>
              <a:t>What</a:t>
            </a:r>
            <a:r>
              <a:rPr lang="de-DE" dirty="0"/>
              <a:t> </a:t>
            </a:r>
            <a:r>
              <a:rPr lang="de-DE" dirty="0" err="1"/>
              <a:t>includes</a:t>
            </a:r>
            <a:r>
              <a:rPr lang="de-DE" dirty="0"/>
              <a:t> </a:t>
            </a:r>
            <a:r>
              <a:rPr lang="de-DE" dirty="0" err="1"/>
              <a:t>domestic</a:t>
            </a:r>
            <a:r>
              <a:rPr lang="de-DE" dirty="0"/>
              <a:t> </a:t>
            </a:r>
            <a:r>
              <a:rPr lang="de-DE" dirty="0" err="1"/>
              <a:t>violence</a:t>
            </a:r>
            <a:r>
              <a:rPr lang="de-DE" dirty="0"/>
              <a:t>?</a:t>
            </a:r>
          </a:p>
        </p:txBody>
      </p:sp>
      <p:sp>
        <p:nvSpPr>
          <p:cNvPr id="123" name="Google Shape;123;p3"/>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p>
            <a:r>
              <a:rPr lang="en-GB" sz="2800" b="1" dirty="0"/>
              <a:t>abuse of power </a:t>
            </a:r>
            <a:r>
              <a:rPr lang="en-GB" sz="2800" dirty="0"/>
              <a:t>within a domestic relationship</a:t>
            </a:r>
          </a:p>
          <a:p>
            <a:r>
              <a:rPr lang="en-GB" sz="2800" dirty="0"/>
              <a:t>one person </a:t>
            </a:r>
            <a:r>
              <a:rPr lang="en-GB" sz="2800" b="1" dirty="0"/>
              <a:t>dominating or controlling</a:t>
            </a:r>
            <a:r>
              <a:rPr lang="en-GB" sz="2800" dirty="0"/>
              <a:t> another, causing intimidation or fear, or both</a:t>
            </a:r>
          </a:p>
          <a:p>
            <a:r>
              <a:rPr lang="en-GB" sz="2800" dirty="0"/>
              <a:t>often experienced as a </a:t>
            </a:r>
            <a:r>
              <a:rPr lang="en-GB" sz="2800" b="1" dirty="0"/>
              <a:t>pattern of abuse </a:t>
            </a:r>
            <a:r>
              <a:rPr lang="en-GB" sz="2800" dirty="0"/>
              <a:t>that escalates over time</a:t>
            </a:r>
          </a:p>
          <a:p>
            <a:pPr marL="228600" lvl="0" indent="-50800" algn="l" rtl="0">
              <a:lnSpc>
                <a:spcPct val="90000"/>
              </a:lnSpc>
              <a:spcBef>
                <a:spcPts val="0"/>
              </a:spcBef>
              <a:spcAft>
                <a:spcPts val="0"/>
              </a:spcAft>
              <a:buSzPts val="2800"/>
              <a:buNone/>
            </a:pPr>
            <a:endParaRPr dirty="0"/>
          </a:p>
        </p:txBody>
      </p:sp>
      <p:sp>
        <p:nvSpPr>
          <p:cNvPr id="124" name="Google Shape;124;p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25" name="Google Shape;125;p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7</a:t>
            </a:fld>
            <a:endParaRPr/>
          </a:p>
        </p:txBody>
      </p:sp>
      <p:pic>
        <p:nvPicPr>
          <p:cNvPr id="6" name="Inhaltsplatzhalter 7">
            <a:extLst>
              <a:ext uri="{FF2B5EF4-FFF2-40B4-BE49-F238E27FC236}">
                <a16:creationId xmlns:a16="http://schemas.microsoft.com/office/drawing/2014/main" id="{9AC416AB-0FC9-4F98-9C8A-2BE2484F115E}"/>
              </a:ext>
            </a:extLst>
          </p:cNvPr>
          <p:cNvPicPr>
            <a:picLocks noChangeAspect="1"/>
          </p:cNvPicPr>
          <p:nvPr/>
        </p:nvPicPr>
        <p:blipFill>
          <a:blip r:embed="rId3"/>
          <a:stretch>
            <a:fillRect/>
          </a:stretch>
        </p:blipFill>
        <p:spPr>
          <a:xfrm>
            <a:off x="3250194" y="1294537"/>
            <a:ext cx="4846056" cy="48373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23">
                                            <p:txEl>
                                              <p:pRg st="0" end="0"/>
                                            </p:txEl>
                                          </p:spTgt>
                                        </p:tgtEl>
                                      </p:cBhvr>
                                    </p:animEffect>
                                    <p:anim calcmode="lin" valueType="num">
                                      <p:cBhvr>
                                        <p:cTn id="7" dur="1000"/>
                                        <p:tgtEl>
                                          <p:spTgt spid="12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12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123">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23">
                                            <p:txEl>
                                              <p:pRg st="1" end="1"/>
                                            </p:txEl>
                                          </p:spTgt>
                                        </p:tgtEl>
                                      </p:cBhvr>
                                    </p:animEffect>
                                    <p:anim calcmode="lin" valueType="num">
                                      <p:cBhvr>
                                        <p:cTn id="12" dur="1000"/>
                                        <p:tgtEl>
                                          <p:spTgt spid="123">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123">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123">
                                            <p:txEl>
                                              <p:pRg st="1" end="1"/>
                                            </p:txEl>
                                          </p:spTgt>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23">
                                            <p:txEl>
                                              <p:pRg st="2" end="2"/>
                                            </p:txEl>
                                          </p:spTgt>
                                        </p:tgtEl>
                                      </p:cBhvr>
                                    </p:animEffect>
                                    <p:anim calcmode="lin" valueType="num">
                                      <p:cBhvr>
                                        <p:cTn id="17" dur="1000"/>
                                        <p:tgtEl>
                                          <p:spTgt spid="123">
                                            <p:txEl>
                                              <p:pRg st="2" end="2"/>
                                            </p:txEl>
                                          </p:spTgt>
                                        </p:tgtEl>
                                        <p:attrNameLst>
                                          <p:attrName>ppt_x</p:attrName>
                                        </p:attrNameLst>
                                      </p:cBhvr>
                                      <p:tavLst>
                                        <p:tav tm="0">
                                          <p:val>
                                            <p:strVal val="ppt_x"/>
                                          </p:val>
                                        </p:tav>
                                        <p:tav tm="100000">
                                          <p:val>
                                            <p:strVal val="ppt_x"/>
                                          </p:val>
                                        </p:tav>
                                      </p:tavLst>
                                    </p:anim>
                                    <p:anim calcmode="lin" valueType="num">
                                      <p:cBhvr>
                                        <p:cTn id="18" dur="1000"/>
                                        <p:tgtEl>
                                          <p:spTgt spid="123">
                                            <p:txEl>
                                              <p:pRg st="2" end="2"/>
                                            </p:txEl>
                                          </p:spTgt>
                                        </p:tgtEl>
                                        <p:attrNameLst>
                                          <p:attrName>ppt_y</p:attrName>
                                        </p:attrNameLst>
                                      </p:cBhvr>
                                      <p:tavLst>
                                        <p:tav tm="0">
                                          <p:val>
                                            <p:strVal val="ppt_y"/>
                                          </p:val>
                                        </p:tav>
                                        <p:tav tm="100000">
                                          <p:val>
                                            <p:strVal val="ppt_y+.1"/>
                                          </p:val>
                                        </p:tav>
                                      </p:tavLst>
                                    </p:anim>
                                    <p:set>
                                      <p:cBhvr>
                                        <p:cTn id="19" dur="1" fill="hold">
                                          <p:stCondLst>
                                            <p:cond delay="999"/>
                                          </p:stCondLst>
                                        </p:cTn>
                                        <p:tgtEl>
                                          <p:spTgt spid="123">
                                            <p:txEl>
                                              <p:pRg st="2" end="2"/>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466725" y="136526"/>
            <a:ext cx="9629775"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de-DE" dirty="0"/>
              <a:t>Common </a:t>
            </a:r>
            <a:r>
              <a:rPr lang="de-DE" dirty="0" err="1"/>
              <a:t>forms</a:t>
            </a:r>
            <a:r>
              <a:rPr lang="de-DE" dirty="0"/>
              <a:t> </a:t>
            </a:r>
            <a:r>
              <a:rPr lang="de-DE" dirty="0" err="1"/>
              <a:t>of</a:t>
            </a:r>
            <a:r>
              <a:rPr lang="de-DE" dirty="0"/>
              <a:t> </a:t>
            </a:r>
            <a:r>
              <a:rPr lang="de-DE" dirty="0" err="1"/>
              <a:t>Domestic</a:t>
            </a:r>
            <a:r>
              <a:rPr lang="de-DE" dirty="0"/>
              <a:t> </a:t>
            </a:r>
            <a:r>
              <a:rPr lang="de-DE" dirty="0" err="1"/>
              <a:t>violence</a:t>
            </a:r>
            <a:endParaRPr dirty="0"/>
          </a:p>
        </p:txBody>
      </p:sp>
      <p:sp>
        <p:nvSpPr>
          <p:cNvPr id="124" name="Google Shape;124;p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25" name="Google Shape;125;p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8</a:t>
            </a:fld>
            <a:endParaRPr/>
          </a:p>
        </p:txBody>
      </p:sp>
      <p:pic>
        <p:nvPicPr>
          <p:cNvPr id="3" name="Grafik 2">
            <a:extLst>
              <a:ext uri="{FF2B5EF4-FFF2-40B4-BE49-F238E27FC236}">
                <a16:creationId xmlns:a16="http://schemas.microsoft.com/office/drawing/2014/main" id="{9E216FD2-1C65-4F81-A6AF-03F4BBCCAFD8}"/>
              </a:ext>
            </a:extLst>
          </p:cNvPr>
          <p:cNvPicPr>
            <a:picLocks noChangeAspect="1"/>
          </p:cNvPicPr>
          <p:nvPr/>
        </p:nvPicPr>
        <p:blipFill>
          <a:blip r:embed="rId3"/>
          <a:stretch>
            <a:fillRect/>
          </a:stretch>
        </p:blipFill>
        <p:spPr>
          <a:xfrm>
            <a:off x="3414712" y="1358899"/>
            <a:ext cx="5362575" cy="5362575"/>
          </a:xfrm>
          <a:prstGeom prst="rect">
            <a:avLst/>
          </a:prstGeom>
        </p:spPr>
      </p:pic>
      <p:sp>
        <p:nvSpPr>
          <p:cNvPr id="4" name="Textfeld 3">
            <a:extLst>
              <a:ext uri="{FF2B5EF4-FFF2-40B4-BE49-F238E27FC236}">
                <a16:creationId xmlns:a16="http://schemas.microsoft.com/office/drawing/2014/main" id="{A4303B5A-E5E6-43C4-A112-D292076EDEBE}"/>
              </a:ext>
            </a:extLst>
          </p:cNvPr>
          <p:cNvSpPr txBox="1"/>
          <p:nvPr/>
        </p:nvSpPr>
        <p:spPr>
          <a:xfrm>
            <a:off x="9496425" y="4475237"/>
            <a:ext cx="2495549" cy="1323439"/>
          </a:xfrm>
          <a:prstGeom prst="rect">
            <a:avLst/>
          </a:prstGeom>
          <a:solidFill>
            <a:schemeClr val="accent4">
              <a:lumMod val="40000"/>
              <a:lumOff val="60000"/>
            </a:schemeClr>
          </a:solidFill>
        </p:spPr>
        <p:txBody>
          <a:bodyPr wrap="square" rtlCol="0">
            <a:spAutoFit/>
          </a:bodyPr>
          <a:lstStyle/>
          <a:p>
            <a:r>
              <a:rPr lang="de-DE" sz="2000" dirty="0" err="1">
                <a:latin typeface="Arial" panose="020B0604020202020204" pitchFamily="34" charset="0"/>
                <a:cs typeface="Arial" panose="020B0604020202020204" pitchFamily="34" charset="0"/>
              </a:rPr>
              <a:t>Which</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forms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of</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domestic</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violence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are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unknown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to</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you</a:t>
            </a:r>
            <a:r>
              <a:rPr lang="de-DE" sz="2000" dirty="0">
                <a:latin typeface="Arial" panose="020B0604020202020204" pitchFamily="34" charset="0"/>
                <a:cs typeface="Arial" panose="020B0604020202020204" pitchFamily="34" charset="0"/>
              </a:rPr>
              <a:t>?</a:t>
            </a:r>
          </a:p>
        </p:txBody>
      </p:sp>
      <p:pic>
        <p:nvPicPr>
          <p:cNvPr id="10" name="Grafik 9">
            <a:extLst>
              <a:ext uri="{FF2B5EF4-FFF2-40B4-BE49-F238E27FC236}">
                <a16:creationId xmlns:a16="http://schemas.microsoft.com/office/drawing/2014/main" id="{C96701FE-F700-423B-9361-B16AF418F7DF}"/>
              </a:ext>
            </a:extLst>
          </p:cNvPr>
          <p:cNvPicPr>
            <a:picLocks noChangeAspect="1"/>
          </p:cNvPicPr>
          <p:nvPr/>
        </p:nvPicPr>
        <p:blipFill>
          <a:blip r:embed="rId4">
            <a:duotone>
              <a:schemeClr val="accent1">
                <a:shade val="45000"/>
                <a:satMod val="135000"/>
              </a:schemeClr>
              <a:prstClr val="white"/>
            </a:duotone>
          </a:blip>
          <a:stretch>
            <a:fillRect/>
          </a:stretch>
        </p:blipFill>
        <p:spPr>
          <a:xfrm>
            <a:off x="9796028" y="2076450"/>
            <a:ext cx="1628915" cy="1628915"/>
          </a:xfrm>
          <a:prstGeom prst="rect">
            <a:avLst/>
          </a:prstGeom>
        </p:spPr>
      </p:pic>
      <p:sp>
        <p:nvSpPr>
          <p:cNvPr id="11" name="Textfeld 10">
            <a:extLst>
              <a:ext uri="{FF2B5EF4-FFF2-40B4-BE49-F238E27FC236}">
                <a16:creationId xmlns:a16="http://schemas.microsoft.com/office/drawing/2014/main" id="{FE124324-3AB4-4089-82B3-411EBE4813D4}"/>
              </a:ext>
            </a:extLst>
          </p:cNvPr>
          <p:cNvSpPr txBox="1"/>
          <p:nvPr/>
        </p:nvSpPr>
        <p:spPr>
          <a:xfrm>
            <a:off x="9796028" y="3753910"/>
            <a:ext cx="2187783" cy="207429"/>
          </a:xfrm>
          <a:prstGeom prst="rect">
            <a:avLst/>
          </a:prstGeom>
          <a:noFill/>
        </p:spPr>
        <p:txBody>
          <a:bodyPr wrap="square" rtlCol="0">
            <a:spAutoFit/>
          </a:bodyPr>
          <a:lstStyle/>
          <a:p>
            <a:r>
              <a:rPr lang="de-DE" sz="748" dirty="0">
                <a:hlinkClick r:id="rId5"/>
              </a:rPr>
              <a:t>Image</a:t>
            </a:r>
            <a:r>
              <a:rPr lang="de-DE" sz="748" dirty="0"/>
              <a:t> </a:t>
            </a:r>
            <a:r>
              <a:rPr lang="de-DE" sz="748" dirty="0" err="1"/>
              <a:t>by</a:t>
            </a:r>
            <a:r>
              <a:rPr lang="de-DE" sz="748" dirty="0"/>
              <a:t> </a:t>
            </a:r>
            <a:r>
              <a:rPr lang="de-DE" sz="748" dirty="0">
                <a:hlinkClick r:id="rId6"/>
              </a:rPr>
              <a:t>storyset</a:t>
            </a:r>
            <a:r>
              <a:rPr lang="de-DE" sz="748" dirty="0"/>
              <a:t> on </a:t>
            </a:r>
            <a:r>
              <a:rPr lang="de-DE" sz="748" dirty="0" err="1"/>
              <a:t>Freepik</a:t>
            </a:r>
            <a:endParaRPr lang="de-DE" sz="748" dirty="0"/>
          </a:p>
        </p:txBody>
      </p:sp>
    </p:spTree>
    <p:extLst>
      <p:ext uri="{BB962C8B-B14F-4D97-AF65-F5344CB8AC3E}">
        <p14:creationId xmlns:p14="http://schemas.microsoft.com/office/powerpoint/2010/main" val="57803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5621372" y="3429000"/>
            <a:ext cx="5811801"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Indicators</a:t>
            </a:r>
            <a:endParaRPr dirty="0"/>
          </a:p>
        </p:txBody>
      </p:sp>
      <p:sp>
        <p:nvSpPr>
          <p:cNvPr id="132" name="Google Shape;132;p4"/>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33" name="Google Shape;133;p4"/>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3177568844"/>
      </p:ext>
    </p:extLst>
  </p:cSld>
  <p:clrMapOvr>
    <a:masterClrMapping/>
  </p:clrMapOvr>
</p:sld>
</file>

<file path=ppt/theme/theme1.xml><?xml version="1.0" encoding="utf-8"?>
<a:theme xmlns:a="http://schemas.openxmlformats.org/drawingml/2006/main" name="Office Theme">
  <a:themeElements>
    <a:clrScheme name="IMPROVE">
      <a:dk1>
        <a:srgbClr val="000000"/>
      </a:dk1>
      <a:lt1>
        <a:srgbClr val="FFFFFF"/>
      </a:lt1>
      <a:dk2>
        <a:srgbClr val="44546A"/>
      </a:dk2>
      <a:lt2>
        <a:srgbClr val="E7E6E6"/>
      </a:lt2>
      <a:accent1>
        <a:srgbClr val="385086"/>
      </a:accent1>
      <a:accent2>
        <a:srgbClr val="A359A0"/>
      </a:accent2>
      <a:accent3>
        <a:srgbClr val="69A33B"/>
      </a:accent3>
      <a:accent4>
        <a:srgbClr val="6F89C3"/>
      </a:accent4>
      <a:accent5>
        <a:srgbClr val="D06A85"/>
      </a:accent5>
      <a:accent6>
        <a:srgbClr val="FF9933"/>
      </a:accent6>
      <a:hlink>
        <a:srgbClr val="69A33B"/>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2111</Words>
  <Application>Microsoft Office PowerPoint</Application>
  <PresentationFormat>Breitbild</PresentationFormat>
  <Paragraphs>285</Paragraphs>
  <Slides>34</Slides>
  <Notes>26</Notes>
  <HiddenSlides>0</HiddenSlides>
  <MMClips>3</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34</vt:i4>
      </vt:variant>
    </vt:vector>
  </HeadingPairs>
  <TitlesOfParts>
    <vt:vector size="38" baseType="lpstr">
      <vt:lpstr>Arial</vt:lpstr>
      <vt:lpstr>Calibri</vt:lpstr>
      <vt:lpstr>Wingdings</vt:lpstr>
      <vt:lpstr>Office Theme</vt:lpstr>
      <vt:lpstr>Domestic violence in the Health Sector  45 min workshop </vt:lpstr>
      <vt:lpstr>Introduction</vt:lpstr>
      <vt:lpstr>Outline of the Presentation</vt:lpstr>
      <vt:lpstr>Introduction</vt:lpstr>
      <vt:lpstr>WHO - Video: Violence against women: </vt:lpstr>
      <vt:lpstr>Physicians are important frontline responders!</vt:lpstr>
      <vt:lpstr>What includes domestic violence?</vt:lpstr>
      <vt:lpstr>Common forms of Domestic violence</vt:lpstr>
      <vt:lpstr>Indicators</vt:lpstr>
      <vt:lpstr>Of note!</vt:lpstr>
      <vt:lpstr>Physical Indicators - Adults</vt:lpstr>
      <vt:lpstr>Psychological Indicators - Adults</vt:lpstr>
      <vt:lpstr>Other indicators</vt:lpstr>
      <vt:lpstr>Physical Indicators - Children</vt:lpstr>
      <vt:lpstr>Psychological Indicators - Children</vt:lpstr>
      <vt:lpstr>Domestic violence in Health Services</vt:lpstr>
      <vt:lpstr>Communication</vt:lpstr>
      <vt:lpstr>PowerPoint-Präsentation</vt:lpstr>
      <vt:lpstr>First step: take over victim´s perspective</vt:lpstr>
      <vt:lpstr>Communication (attitude) aspects</vt:lpstr>
      <vt:lpstr>Possible questions</vt:lpstr>
      <vt:lpstr>Possible indirect questions</vt:lpstr>
      <vt:lpstr>Possible direct questions</vt:lpstr>
      <vt:lpstr>How to talk to your patient about domestic violence – Specific questions</vt:lpstr>
      <vt:lpstr>Possible questions</vt:lpstr>
      <vt:lpstr>Response after disclosure</vt:lpstr>
      <vt:lpstr>Principles: Responding to a disclosure</vt:lpstr>
      <vt:lpstr>Initial risk assessment</vt:lpstr>
      <vt:lpstr>Aspects of best-practice risk assessment</vt:lpstr>
      <vt:lpstr>Mandatory reporting – country-specific!</vt:lpstr>
      <vt:lpstr>Stages of effective response</vt:lpstr>
      <vt:lpstr>Documentation</vt:lpstr>
      <vt:lpstr>Med.DocCard</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Cathrin Cailliau</dc:creator>
  <cp:lastModifiedBy>pfleide</cp:lastModifiedBy>
  <cp:revision>8</cp:revision>
  <dcterms:created xsi:type="dcterms:W3CDTF">2022-12-19T13:56:21Z</dcterms:created>
  <dcterms:modified xsi:type="dcterms:W3CDTF">2025-08-15T06:24:59Z</dcterms:modified>
</cp:coreProperties>
</file>